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9" r:id="rId3"/>
    <p:sldId id="261" r:id="rId4"/>
    <p:sldId id="275" r:id="rId5"/>
    <p:sldId id="276" r:id="rId6"/>
    <p:sldId id="277" r:id="rId7"/>
    <p:sldId id="278" r:id="rId8"/>
    <p:sldId id="279" r:id="rId9"/>
    <p:sldId id="280" r:id="rId10"/>
    <p:sldId id="281" r:id="rId11"/>
  </p:sldIdLst>
  <p:sldSz cx="12192000" cy="6858000"/>
  <p:notesSz cx="6797675" cy="987425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65" d="100"/>
          <a:sy n="65" d="100"/>
        </p:scale>
        <p:origin x="576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3330" y="-120"/>
      </p:cViewPr>
      <p:guideLst>
        <p:guide orient="horz" pos="3110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27DFF-B3B0-475B-9ECA-317E1A6E04EA}" type="datetimeFigureOut">
              <a:rPr lang="zh-CN" altLang="en-US" smtClean="0"/>
              <a:t>2018/7/27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64BCCD-834C-40A5-A981-15832475C1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B0369-E148-476A-86FF-BE048D1B9149}" type="datetimeFigureOut">
              <a:rPr lang="zh-CN" altLang="en-US" smtClean="0"/>
              <a:pPr/>
              <a:t>2018/7/27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BF5F5-2D13-4EAE-BCDF-91A574AF92F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4311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123" name="备注占位符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24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fld id="{0B20DD16-4E8D-41DC-B57A-967B90BE5BE5}" type="slidenum">
              <a:rPr lang="zh-CN" altLang="en-US">
                <a:solidFill>
                  <a:srgbClr val="000000"/>
                </a:solidFill>
                <a:latin typeface="Calibri" pitchFamily="34" charset="0"/>
              </a:rPr>
              <a:pPr/>
              <a:t>1</a:t>
            </a:fld>
            <a:endParaRPr lang="zh-CN" altLang="en-US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125" name="日期占位符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r>
              <a:rPr lang="en-US" altLang="zh-CN">
                <a:solidFill>
                  <a:srgbClr val="000000"/>
                </a:solidFill>
                <a:latin typeface="Calibri" pitchFamily="34" charset="0"/>
              </a:rPr>
              <a:t>2016/3/10</a:t>
            </a:r>
            <a:endParaRPr lang="zh-CN" altLang="en-US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16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sz="4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04376-A386-4072-A7F2-7F6EC3DB03AB}" type="datetime1">
              <a:rPr lang="zh-CN" altLang="en-US"/>
              <a:pPr>
                <a:defRPr/>
              </a:pPr>
              <a:t>2018/7/27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03B2E3-62B6-41F0-AB24-4B7C91047C95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44139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zh-CN" altLang="en-US" sz="44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E2D9C-E052-4843-A24B-3A4E3180B377}" type="datetime1">
              <a:rPr lang="zh-CN" altLang="en-US"/>
              <a:pPr>
                <a:defRPr/>
              </a:pPr>
              <a:t>2018/7/27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3EABFB-D135-406E-8CB7-8E2CE282F2BA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34066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>
            <a:normAutofit/>
          </a:bodyPr>
          <a:lstStyle>
            <a:lvl1pPr>
              <a:defRPr lang="zh-CN" altLang="en-US" sz="44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EBA95-54C2-4A79-B93E-5DCDFCEF1B44}" type="datetime1">
              <a:rPr lang="zh-CN" altLang="en-US"/>
              <a:pPr>
                <a:defRPr/>
              </a:pPr>
              <a:t>2018/7/27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EE633-86BA-43D9-AD09-BAEE087D8744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52380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zh-CN" altLang="en-US" sz="2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91041-3C6E-4839-B0A8-B7036AEC1A42}" type="datetime1">
              <a:rPr lang="zh-CN" altLang="en-US"/>
              <a:pPr>
                <a:defRPr/>
              </a:pPr>
              <a:t>2018/7/27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9123F7-9AD8-4912-99F8-24CE1642193C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9536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28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74EE7-06B8-48F0-8A59-454CBFE0F40F}" type="datetime1">
              <a:rPr lang="zh-CN" altLang="en-US"/>
              <a:pPr>
                <a:defRPr/>
              </a:pPr>
              <a:t>2018/7/27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346D28-4102-42ED-846B-AC22B00FABEA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7215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zh-CN" altLang="en-US" sz="44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8099E-C844-435B-85D6-E745B9C0E59D}" type="datetime1">
              <a:rPr lang="zh-CN" altLang="en-US"/>
              <a:pPr>
                <a:defRPr/>
              </a:pPr>
              <a:t>2018/7/27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7FDFC1-D771-4166-818C-58F1056BB15F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32195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zh-CN" altLang="en-US" sz="44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04C26-05AB-41AB-95AB-DB79147A15AC}" type="datetime1">
              <a:rPr lang="zh-CN" altLang="en-US"/>
              <a:pPr>
                <a:defRPr/>
              </a:pPr>
              <a:t>2018/7/27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207F0B-A559-47C4-967C-87ABB0EDC845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4356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zh-CN" altLang="en-US" sz="44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58040-ED58-4A40-8AC5-0451E284A918}" type="datetime1">
              <a:rPr lang="zh-CN" altLang="en-US"/>
              <a:pPr>
                <a:defRPr/>
              </a:pPr>
              <a:t>2018/7/27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E1118D-51BE-4723-8B83-2B714A2447F6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83757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2D736-D8BB-47D8-B2C4-98B77A22FE35}" type="datetime1">
              <a:rPr lang="zh-CN" altLang="en-US"/>
              <a:pPr>
                <a:defRPr/>
              </a:pPr>
              <a:t>2018/7/27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00BD0E-C0F7-4363-A527-C28400BFAAC8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71727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lang="zh-CN" altLang="en-US" sz="36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D5874-7C1E-41B2-8AA3-EC1B2552B702}" type="datetime1">
              <a:rPr lang="zh-CN" altLang="en-US"/>
              <a:pPr>
                <a:defRPr/>
              </a:pPr>
              <a:t>2018/7/27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957700-35D4-40BB-BC22-EBF870B286D7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38693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BBFAA-065D-47CE-B4AB-C2D0D89F13D3}" type="datetime1">
              <a:rPr lang="zh-CN" altLang="en-US"/>
              <a:pPr>
                <a:defRPr/>
              </a:pPr>
              <a:t>2018/7/27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748C96-0C4E-4FA0-85D2-344687EB85A1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77230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"/>
          <p:cNvSpPr>
            <a:spLocks noChangeArrowheads="1"/>
          </p:cNvSpPr>
          <p:nvPr/>
        </p:nvSpPr>
        <p:spPr bwMode="auto">
          <a:xfrm>
            <a:off x="-154517" y="6165850"/>
            <a:ext cx="717551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FF108DAF-DC60-49B2-A4DC-342B44C41106}" type="slidenum">
              <a:rPr lang="zh-CN" altLang="en-US" sz="1400">
                <a:solidFill>
                  <a:srgbClr val="000000"/>
                </a:solidFill>
                <a:ea typeface="MS PGothic" pitchFamily="34" charset="-128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 sz="14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4417" y="616585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itchFamily="34" charset="0"/>
                <a:ea typeface="MS PGothic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2FFA74-9E52-4453-B8D9-E31A36DC6EF1}" type="datetime1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2018/7/27</a:t>
            </a:fld>
            <a:endParaRPr lang="en-US" dirty="0"/>
          </a:p>
        </p:txBody>
      </p:sp>
      <p:sp>
        <p:nvSpPr>
          <p:cNvPr id="1638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Arial" pitchFamily="34" charset="0"/>
                <a:ea typeface="MS PGothic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638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21533" y="6169025"/>
            <a:ext cx="71966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ea typeface="MS PGothic" pitchFamily="34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D474CB57-C0E7-40BA-9E6E-21136811F2DB}" type="slidenum">
              <a:rPr lang="zh-CN" altLang="en-US"/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/>
          </a:p>
        </p:txBody>
      </p:sp>
      <p:sp>
        <p:nvSpPr>
          <p:cNvPr id="1030" name="标题占位符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单击此处编辑母版标题样式</a:t>
            </a:r>
            <a:endParaRPr lang="en-US" altLang="zh-CN" dirty="0"/>
          </a:p>
        </p:txBody>
      </p:sp>
      <p:sp>
        <p:nvSpPr>
          <p:cNvPr id="103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09997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华文新魏" panose="02010800040101010101" pitchFamily="2" charset="-122"/>
          <a:ea typeface="华文新魏" panose="02010800040101010101" pitchFamily="2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ea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ea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ea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ea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ea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2"/>
          <p:cNvSpPr>
            <a:spLocks noGrp="1"/>
          </p:cNvSpPr>
          <p:nvPr>
            <p:ph type="ctrTitle"/>
          </p:nvPr>
        </p:nvSpPr>
        <p:spPr>
          <a:xfrm>
            <a:off x="989703" y="2130015"/>
            <a:ext cx="10363200" cy="1624403"/>
          </a:xfrm>
          <a:extLst/>
        </p:spPr>
        <p:txBody>
          <a:bodyPr rtlCol="0" anchor="t">
            <a:normAutofit/>
          </a:bodyPr>
          <a:lstStyle/>
          <a:p>
            <a:pPr algn="ctr">
              <a:defRPr/>
            </a:pPr>
            <a:r>
              <a:rPr lang="en-US" altLang="zh-CN" sz="4000" dirty="0">
                <a:latin typeface="华文楷体" pitchFamily="2" charset="-122"/>
                <a:ea typeface="华文楷体" pitchFamily="2" charset="-122"/>
              </a:rPr>
              <a:t>2018</a:t>
            </a:r>
            <a:r>
              <a:rPr lang="zh-CN" altLang="en-US" sz="4000" dirty="0">
                <a:latin typeface="华文楷体" pitchFamily="2" charset="-122"/>
                <a:ea typeface="华文楷体" pitchFamily="2" charset="-122"/>
              </a:rPr>
              <a:t>中保协大学生保险责任行社会实践活动</a:t>
            </a:r>
            <a:br>
              <a:rPr lang="en-US" altLang="zh-CN" sz="4000" dirty="0">
                <a:latin typeface="华文楷体" pitchFamily="2" charset="-122"/>
                <a:ea typeface="华文楷体" pitchFamily="2" charset="-122"/>
              </a:rPr>
            </a:br>
            <a:r>
              <a:rPr lang="en-US" altLang="zh-CN" sz="4000" dirty="0">
                <a:latin typeface="华文楷体" pitchFamily="2" charset="-122"/>
                <a:ea typeface="华文楷体" pitchFamily="2" charset="-122"/>
              </a:rPr>
              <a:t>——</a:t>
            </a:r>
            <a:r>
              <a:rPr lang="zh-CN" altLang="en-US" sz="4000" dirty="0">
                <a:latin typeface="华文楷体" pitchFamily="2" charset="-122"/>
                <a:ea typeface="华文楷体" pitchFamily="2" charset="-122"/>
              </a:rPr>
              <a:t>长期护理需求调研</a:t>
            </a:r>
            <a:endParaRPr lang="zh-CN" altLang="zh-CN" sz="4000" dirty="0">
              <a:latin typeface="华文楷体" pitchFamily="2" charset="-122"/>
              <a:ea typeface="华文楷体" pitchFamily="2" charset="-122"/>
            </a:endParaRPr>
          </a:p>
        </p:txBody>
      </p:sp>
      <p:pic>
        <p:nvPicPr>
          <p:cNvPr id="4099" name="Picture 6" descr="E:\素材\协会logo\标志1副本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13" y="260351"/>
            <a:ext cx="142081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副标题 3">
            <a:extLst>
              <a:ext uri="{FF2B5EF4-FFF2-40B4-BE49-F238E27FC236}">
                <a16:creationId xmlns:a16="http://schemas.microsoft.com/office/drawing/2014/main" id="{82D7F1F7-DEB6-422E-9BD0-8775C3D745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8149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FB2EC8C-BF8C-475E-B46E-F50CC7695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567" y="208936"/>
            <a:ext cx="9960078" cy="2888226"/>
          </a:xfrm>
        </p:spPr>
        <p:txBody>
          <a:bodyPr/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zh-CN" b="1" dirty="0">
                <a:solidFill>
                  <a:srgbClr val="C00000"/>
                </a:solidFill>
              </a:rPr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护理保险</a:t>
            </a:r>
            <a:endParaRPr lang="en-US" altLang="zh-CN" b="1" dirty="0">
              <a:solidFill>
                <a:srgbClr val="C00000"/>
              </a:solidFill>
            </a:endParaRPr>
          </a:p>
          <a:p>
            <a:pPr marL="0" indent="541338">
              <a:buNone/>
            </a:pPr>
            <a:endParaRPr lang="en-US" altLang="zh-CN" sz="1800" dirty="0"/>
          </a:p>
          <a:p>
            <a:pPr marL="452438" lvl="0" indent="806450">
              <a:buNone/>
            </a:pPr>
            <a:r>
              <a:rPr lang="zh-CN" altLang="zh-CN" dirty="0"/>
              <a:t>是一种</a:t>
            </a:r>
            <a:r>
              <a:rPr lang="zh-CN" altLang="zh-CN" b="1" dirty="0"/>
              <a:t>风险保障产品</a:t>
            </a:r>
            <a:r>
              <a:rPr lang="zh-CN" altLang="zh-CN" dirty="0"/>
              <a:t>，它针对的是人们因为</a:t>
            </a:r>
            <a:r>
              <a:rPr lang="zh-CN" altLang="zh-CN" b="1" dirty="0"/>
              <a:t>发生失能而需要长期护理服务的风险</a:t>
            </a:r>
            <a:endParaRPr lang="zh-CN" altLang="zh-CN" sz="2400" b="1" dirty="0"/>
          </a:p>
        </p:txBody>
      </p:sp>
    </p:spTree>
    <p:extLst>
      <p:ext uri="{BB962C8B-B14F-4D97-AF65-F5344CB8AC3E}">
        <p14:creationId xmlns:p14="http://schemas.microsoft.com/office/powerpoint/2010/main" val="1551422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5AE8848-493A-4ECB-8C4D-1775C5C26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249" y="1072055"/>
            <a:ext cx="10763233" cy="470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dirty="0"/>
              <a:t>调研主题：</a:t>
            </a:r>
            <a:endParaRPr lang="en-US" altLang="zh-CN" sz="3600" b="1" dirty="0"/>
          </a:p>
          <a:p>
            <a:pPr marL="0" indent="0">
              <a:buNone/>
            </a:pPr>
            <a:endParaRPr lang="en-US" altLang="zh-CN" sz="3600" b="1" dirty="0"/>
          </a:p>
          <a:p>
            <a:pPr marL="714375" indent="0">
              <a:buFont typeface="Wingdings" pitchFamily="2" charset="2"/>
              <a:buChar char="n"/>
            </a:pPr>
            <a:r>
              <a:rPr lang="en-US" altLang="zh-CN" b="1" dirty="0">
                <a:solidFill>
                  <a:srgbClr val="C00000"/>
                </a:solidFill>
              </a:rPr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老年人对</a:t>
            </a:r>
            <a:r>
              <a:rPr lang="zh-CN" altLang="zh-CN" b="1" dirty="0">
                <a:solidFill>
                  <a:srgbClr val="C00000"/>
                </a:solidFill>
              </a:rPr>
              <a:t>长期护理服务的认知、需求</a:t>
            </a:r>
            <a:endParaRPr lang="en-US" altLang="zh-CN" b="1" dirty="0">
              <a:solidFill>
                <a:srgbClr val="C00000"/>
              </a:solidFill>
            </a:endParaRPr>
          </a:p>
          <a:p>
            <a:pPr marL="714375" indent="0">
              <a:buFont typeface="Wingdings" pitchFamily="2" charset="2"/>
              <a:buChar char="n"/>
            </a:pPr>
            <a:r>
              <a:rPr lang="zh-CN" altLang="en-US" b="1" dirty="0">
                <a:solidFill>
                  <a:srgbClr val="C00000"/>
                </a:solidFill>
              </a:rPr>
              <a:t> 成年人自身护理</a:t>
            </a:r>
            <a:r>
              <a:rPr lang="en-US" altLang="zh-CN" b="1" dirty="0">
                <a:solidFill>
                  <a:srgbClr val="C00000"/>
                </a:solidFill>
              </a:rPr>
              <a:t>/</a:t>
            </a:r>
            <a:r>
              <a:rPr lang="zh-CN" altLang="en-US" b="1" dirty="0">
                <a:solidFill>
                  <a:srgbClr val="C00000"/>
                </a:solidFill>
              </a:rPr>
              <a:t>养老规划，对护理保险的需求</a:t>
            </a:r>
            <a:endParaRPr lang="en-US" altLang="zh-C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827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D564B54-42CD-4A40-90A5-D1C7E2FC1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3917"/>
            <a:ext cx="10515600" cy="40328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dirty="0"/>
              <a:t>调研对象</a:t>
            </a:r>
            <a:endParaRPr lang="en-US" altLang="zh-CN" sz="3600" b="1" dirty="0"/>
          </a:p>
          <a:p>
            <a:pPr>
              <a:buFont typeface="Wingdings" panose="05000000000000000000" pitchFamily="2" charset="2"/>
              <a:buChar char="n"/>
            </a:pPr>
            <a:endParaRPr lang="en-US" altLang="zh-CN" sz="3200" b="1" dirty="0"/>
          </a:p>
          <a:p>
            <a:pPr>
              <a:buFont typeface="Wingdings" panose="05000000000000000000" pitchFamily="2" charset="2"/>
              <a:buChar char="n"/>
            </a:pPr>
            <a:r>
              <a:rPr lang="en-US" altLang="zh-CN" sz="3200" b="1" dirty="0">
                <a:solidFill>
                  <a:srgbClr val="C00000"/>
                </a:solidFill>
              </a:rPr>
              <a:t> 60</a:t>
            </a:r>
            <a:r>
              <a:rPr lang="zh-CN" altLang="zh-CN" sz="3200" b="1" dirty="0">
                <a:solidFill>
                  <a:srgbClr val="C00000"/>
                </a:solidFill>
              </a:rPr>
              <a:t>岁</a:t>
            </a:r>
            <a:r>
              <a:rPr lang="zh-CN" altLang="en-US" sz="3200" b="1" dirty="0">
                <a:solidFill>
                  <a:srgbClr val="C00000"/>
                </a:solidFill>
              </a:rPr>
              <a:t>及</a:t>
            </a:r>
            <a:r>
              <a:rPr lang="zh-CN" altLang="zh-CN" sz="3200" b="1" dirty="0">
                <a:solidFill>
                  <a:srgbClr val="C00000"/>
                </a:solidFill>
              </a:rPr>
              <a:t>以上老年人</a:t>
            </a:r>
            <a:r>
              <a:rPr lang="zh-CN" altLang="en-US" sz="3200" b="1" dirty="0"/>
              <a:t>：</a:t>
            </a:r>
            <a:r>
              <a:rPr lang="zh-CN" altLang="zh-CN" sz="3200" b="1" dirty="0"/>
              <a:t>护理依赖程度和护理服务需求</a:t>
            </a:r>
            <a:endParaRPr lang="en-US" altLang="zh-CN" sz="3200" b="1" dirty="0"/>
          </a:p>
          <a:p>
            <a:pPr marL="809625" indent="0">
              <a:buNone/>
            </a:pPr>
            <a:endParaRPr lang="en-US" altLang="zh-CN" sz="3200" b="1" dirty="0"/>
          </a:p>
          <a:p>
            <a:pPr>
              <a:buFont typeface="Wingdings" panose="05000000000000000000" pitchFamily="2" charset="2"/>
              <a:buChar char="n"/>
            </a:pPr>
            <a:r>
              <a:rPr lang="en-US" altLang="zh-CN" sz="3200" b="1" dirty="0"/>
              <a:t> </a:t>
            </a:r>
            <a:r>
              <a:rPr lang="en-US" altLang="zh-CN" sz="3200" b="1" dirty="0">
                <a:solidFill>
                  <a:srgbClr val="C00000"/>
                </a:solidFill>
              </a:rPr>
              <a:t>30-59</a:t>
            </a:r>
            <a:r>
              <a:rPr lang="zh-CN" altLang="zh-CN" sz="3200" b="1" dirty="0">
                <a:solidFill>
                  <a:srgbClr val="C00000"/>
                </a:solidFill>
              </a:rPr>
              <a:t>岁成年人</a:t>
            </a:r>
            <a:r>
              <a:rPr lang="zh-CN" altLang="en-US" sz="3200" b="1" dirty="0"/>
              <a:t>：</a:t>
            </a:r>
            <a:r>
              <a:rPr lang="zh-CN" altLang="zh-CN" sz="3200" b="1" dirty="0"/>
              <a:t>家庭护理负担、对护理服务及相关保障的认知和未来需求。</a:t>
            </a:r>
            <a:endParaRPr lang="zh-CN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57974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>
            <a:extLst>
              <a:ext uri="{FF2B5EF4-FFF2-40B4-BE49-F238E27FC236}">
                <a16:creationId xmlns:a16="http://schemas.microsoft.com/office/drawing/2014/main" id="{835DFF0B-0D42-465B-91C8-40CD6F8A5013}"/>
              </a:ext>
            </a:extLst>
          </p:cNvPr>
          <p:cNvGrpSpPr/>
          <p:nvPr/>
        </p:nvGrpSpPr>
        <p:grpSpPr>
          <a:xfrm>
            <a:off x="1071333" y="1469399"/>
            <a:ext cx="4972628" cy="3894338"/>
            <a:chOff x="1815325" y="4776097"/>
            <a:chExt cx="9642893" cy="1972905"/>
          </a:xfrm>
        </p:grpSpPr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BEEB7E4A-D59B-4282-9140-57B3FFAF3B7C}"/>
                </a:ext>
              </a:extLst>
            </p:cNvPr>
            <p:cNvSpPr txBox="1"/>
            <p:nvPr/>
          </p:nvSpPr>
          <p:spPr>
            <a:xfrm>
              <a:off x="2139814" y="4946056"/>
              <a:ext cx="9318404" cy="14137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342900" indent="-342900">
                <a:lnSpc>
                  <a:spcPct val="150000"/>
                </a:lnSpc>
                <a:buFont typeface="Wingdings" panose="05000000000000000000" pitchFamily="2" charset="2"/>
                <a:buChar char="p"/>
              </a:pPr>
              <a:r>
                <a:rPr lang="zh-CN" altLang="en-US" sz="2400" dirty="0">
                  <a:solidFill>
                    <a:schemeClr val="tx1"/>
                  </a:solidFill>
                </a:rPr>
                <a:t>目前的失能状况</a:t>
              </a:r>
              <a:endParaRPr lang="en-US" altLang="zh-CN" sz="2400" dirty="0">
                <a:solidFill>
                  <a:schemeClr val="tx1"/>
                </a:solidFill>
              </a:endParaRPr>
            </a:p>
            <a:p>
              <a:pPr marL="342900" indent="-342900">
                <a:lnSpc>
                  <a:spcPct val="150000"/>
                </a:lnSpc>
                <a:buFont typeface="Wingdings" panose="05000000000000000000" pitchFamily="2" charset="2"/>
                <a:buChar char="p"/>
              </a:pPr>
              <a:r>
                <a:rPr lang="zh-CN" altLang="en-US" sz="2400" dirty="0">
                  <a:solidFill>
                    <a:schemeClr val="tx1"/>
                  </a:solidFill>
                </a:rPr>
                <a:t>接受护理服务现状</a:t>
              </a:r>
            </a:p>
            <a:p>
              <a:pPr marL="342900" indent="-342900">
                <a:lnSpc>
                  <a:spcPct val="150000"/>
                </a:lnSpc>
                <a:buFont typeface="Wingdings" panose="05000000000000000000" pitchFamily="2" charset="2"/>
                <a:buChar char="p"/>
              </a:pPr>
              <a:r>
                <a:rPr lang="zh-CN" altLang="en-US" sz="2400" dirty="0">
                  <a:solidFill>
                    <a:schemeClr val="tx1"/>
                  </a:solidFill>
                </a:rPr>
                <a:t>长期护理服务需求</a:t>
              </a:r>
            </a:p>
            <a:p>
              <a:pPr marL="342900" indent="-342900">
                <a:lnSpc>
                  <a:spcPct val="150000"/>
                </a:lnSpc>
                <a:buFont typeface="Wingdings" panose="05000000000000000000" pitchFamily="2" charset="2"/>
                <a:buChar char="p"/>
              </a:pPr>
              <a:r>
                <a:rPr lang="zh-CN" altLang="en-US" sz="2400" dirty="0">
                  <a:solidFill>
                    <a:schemeClr val="tx1"/>
                  </a:solidFill>
                </a:rPr>
                <a:t>性别、年龄、收入、教育水平、健康状况等基本信息</a:t>
              </a:r>
            </a:p>
          </p:txBody>
        </p:sp>
        <p:sp>
          <p:nvSpPr>
            <p:cNvPr id="8" name="矩形: 圆角 7">
              <a:extLst>
                <a:ext uri="{FF2B5EF4-FFF2-40B4-BE49-F238E27FC236}">
                  <a16:creationId xmlns:a16="http://schemas.microsoft.com/office/drawing/2014/main" id="{BC726726-5403-4AF3-AB67-61D9363A6791}"/>
                </a:ext>
              </a:extLst>
            </p:cNvPr>
            <p:cNvSpPr/>
            <p:nvPr/>
          </p:nvSpPr>
          <p:spPr>
            <a:xfrm>
              <a:off x="1815325" y="4776097"/>
              <a:ext cx="9344678" cy="1972905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" name="文本框 8">
            <a:extLst>
              <a:ext uri="{FF2B5EF4-FFF2-40B4-BE49-F238E27FC236}">
                <a16:creationId xmlns:a16="http://schemas.microsoft.com/office/drawing/2014/main" id="{27AE78A8-7F97-4DAD-8DE5-DBC5C01545C6}"/>
              </a:ext>
            </a:extLst>
          </p:cNvPr>
          <p:cNvSpPr txBox="1"/>
          <p:nvPr/>
        </p:nvSpPr>
        <p:spPr>
          <a:xfrm>
            <a:off x="2272157" y="734956"/>
            <a:ext cx="2217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C00000"/>
                </a:solidFill>
              </a:rPr>
              <a:t>老年人问卷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6420201" y="708936"/>
            <a:ext cx="4537881" cy="4900128"/>
            <a:chOff x="6397899" y="1199589"/>
            <a:chExt cx="4537881" cy="4900128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835DFF0B-0D42-465B-91C8-40CD6F8A5013}"/>
                </a:ext>
              </a:extLst>
            </p:cNvPr>
            <p:cNvGrpSpPr/>
            <p:nvPr/>
          </p:nvGrpSpPr>
          <p:grpSpPr>
            <a:xfrm>
              <a:off x="6397899" y="1956335"/>
              <a:ext cx="4537881" cy="4143382"/>
              <a:chOff x="1815325" y="4776099"/>
              <a:chExt cx="9344678" cy="2083708"/>
            </a:xfrm>
          </p:grpSpPr>
          <p:sp>
            <p:nvSpPr>
              <p:cNvPr id="10" name="文本框 6">
                <a:extLst>
                  <a:ext uri="{FF2B5EF4-FFF2-40B4-BE49-F238E27FC236}">
                    <a16:creationId xmlns:a16="http://schemas.microsoft.com/office/drawing/2014/main" id="{BEEB7E4A-D59B-4282-9140-57B3FFAF3B7C}"/>
                  </a:ext>
                </a:extLst>
              </p:cNvPr>
              <p:cNvSpPr txBox="1"/>
              <p:nvPr/>
            </p:nvSpPr>
            <p:spPr>
              <a:xfrm>
                <a:off x="2139817" y="4873152"/>
                <a:ext cx="8751971" cy="196059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Wingdings" panose="05000000000000000000" pitchFamily="2" charset="2"/>
                  <a:buChar char="p"/>
                </a:pPr>
                <a:r>
                  <a:rPr lang="zh-CN" altLang="en-US" sz="2400" dirty="0"/>
                  <a:t>家庭长期护理负担</a:t>
                </a:r>
              </a:p>
              <a:p>
                <a:pPr marL="342900" indent="-342900">
                  <a:lnSpc>
                    <a:spcPct val="150000"/>
                  </a:lnSpc>
                  <a:buFont typeface="Wingdings" panose="05000000000000000000" pitchFamily="2" charset="2"/>
                  <a:buChar char="p"/>
                </a:pPr>
                <a:r>
                  <a:rPr lang="zh-CN" altLang="en-US" sz="2400" dirty="0"/>
                  <a:t>失能风险认知和长期护理规划情况</a:t>
                </a:r>
              </a:p>
              <a:p>
                <a:pPr marL="342900" indent="-342900">
                  <a:lnSpc>
                    <a:spcPct val="150000"/>
                  </a:lnSpc>
                  <a:buFont typeface="Wingdings" panose="05000000000000000000" pitchFamily="2" charset="2"/>
                  <a:buChar char="p"/>
                </a:pPr>
                <a:r>
                  <a:rPr lang="zh-CN" altLang="en-US" sz="2400" dirty="0"/>
                  <a:t>商业护理保险需求</a:t>
                </a:r>
              </a:p>
              <a:p>
                <a:pPr marL="342900" indent="-342900">
                  <a:lnSpc>
                    <a:spcPct val="150000"/>
                  </a:lnSpc>
                  <a:buFont typeface="Wingdings" panose="05000000000000000000" pitchFamily="2" charset="2"/>
                  <a:buChar char="p"/>
                </a:pPr>
                <a:r>
                  <a:rPr lang="zh-CN" altLang="en-US" sz="2400" dirty="0"/>
                  <a:t>性别、年龄、收入、教育水平、家庭结构、健康状况等基本信息</a:t>
                </a:r>
                <a:endParaRPr lang="zh-CN" alt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矩形: 圆角 7">
                <a:extLst>
                  <a:ext uri="{FF2B5EF4-FFF2-40B4-BE49-F238E27FC236}">
                    <a16:creationId xmlns:a16="http://schemas.microsoft.com/office/drawing/2014/main" id="{BC726726-5403-4AF3-AB67-61D9363A6791}"/>
                  </a:ext>
                </a:extLst>
              </p:cNvPr>
              <p:cNvSpPr/>
              <p:nvPr/>
            </p:nvSpPr>
            <p:spPr>
              <a:xfrm>
                <a:off x="1815325" y="4776099"/>
                <a:ext cx="9344678" cy="2083708"/>
              </a:xfrm>
              <a:prstGeom prst="roundRect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2" name="文本框 8">
              <a:extLst>
                <a:ext uri="{FF2B5EF4-FFF2-40B4-BE49-F238E27FC236}">
                  <a16:creationId xmlns:a16="http://schemas.microsoft.com/office/drawing/2014/main" id="{27AE78A8-7F97-4DAD-8DE5-DBC5C01545C6}"/>
                </a:ext>
              </a:extLst>
            </p:cNvPr>
            <p:cNvSpPr txBox="1"/>
            <p:nvPr/>
          </p:nvSpPr>
          <p:spPr>
            <a:xfrm>
              <a:off x="7386850" y="1199589"/>
              <a:ext cx="22176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rgbClr val="C00000"/>
                  </a:solidFill>
                </a:rPr>
                <a:t>成年人问卷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2597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967C0F-A670-49CF-90E9-CF6E855CE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>
            <a:normAutofit/>
          </a:bodyPr>
          <a:lstStyle/>
          <a:p>
            <a:r>
              <a:rPr lang="zh-CN" altLang="zh-CN" sz="3600" dirty="0"/>
              <a:t>核心概念及知识</a:t>
            </a:r>
            <a:endParaRPr lang="zh-CN" altLang="en-US" sz="36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FB2EC8C-BF8C-475E-B46E-F50CC7695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43000"/>
            <a:ext cx="109728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n"/>
            </a:pPr>
            <a:r>
              <a:rPr lang="zh-CN" altLang="en-US" dirty="0"/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长期护理：</a:t>
            </a:r>
            <a:endParaRPr lang="en-US" altLang="zh-CN" b="1" dirty="0">
              <a:solidFill>
                <a:srgbClr val="C00000"/>
              </a:solidFill>
            </a:endParaRPr>
          </a:p>
          <a:p>
            <a:pPr marL="0" indent="541338">
              <a:buNone/>
            </a:pPr>
            <a:r>
              <a:rPr lang="zh-CN" altLang="zh-CN" dirty="0"/>
              <a:t>由于</a:t>
            </a:r>
            <a:r>
              <a:rPr lang="zh-CN" altLang="zh-CN" b="1" dirty="0"/>
              <a:t>疾病、年龄、意外</a:t>
            </a:r>
            <a:r>
              <a:rPr lang="zh-CN" altLang="zh-CN" dirty="0"/>
              <a:t>等原因，失去照顾自己生活的能力，而</a:t>
            </a:r>
            <a:r>
              <a:rPr lang="zh-CN" altLang="zh-CN" b="1" dirty="0"/>
              <a:t>长时间需要</a:t>
            </a:r>
            <a:r>
              <a:rPr lang="zh-CN" altLang="zh-CN" dirty="0"/>
              <a:t>的</a:t>
            </a:r>
            <a:r>
              <a:rPr lang="zh-CN" altLang="zh-CN" b="1" dirty="0"/>
              <a:t>他人提供</a:t>
            </a:r>
            <a:r>
              <a:rPr lang="zh-CN" altLang="zh-CN" dirty="0"/>
              <a:t>的照料和护理服务</a:t>
            </a:r>
            <a:endParaRPr lang="en-US" altLang="zh-CN" dirty="0"/>
          </a:p>
          <a:p>
            <a:pPr lvl="1"/>
            <a:endParaRPr lang="en-US" altLang="zh-CN" sz="2000" dirty="0"/>
          </a:p>
          <a:p>
            <a:pPr lvl="1"/>
            <a:r>
              <a:rPr lang="zh-CN" altLang="zh-CN" sz="2400" dirty="0"/>
              <a:t>与生病不一样，这里所说的“丧失照顾自己生活的能力”——也就是常说的“失能”，从时间上来看是</a:t>
            </a:r>
            <a:r>
              <a:rPr lang="zh-CN" altLang="zh-CN" sz="2400" b="1" u="sng" dirty="0"/>
              <a:t>长期的</a:t>
            </a:r>
            <a:r>
              <a:rPr lang="zh-CN" altLang="zh-CN" sz="2400" dirty="0"/>
              <a:t>，通常至少是</a:t>
            </a:r>
            <a:r>
              <a:rPr lang="en-US" altLang="zh-CN" sz="2400" b="1" u="sng" dirty="0"/>
              <a:t>3</a:t>
            </a:r>
            <a:r>
              <a:rPr lang="zh-CN" altLang="zh-CN" sz="2400" b="1" u="sng" dirty="0"/>
              <a:t>个月以上</a:t>
            </a:r>
            <a:r>
              <a:rPr lang="zh-CN" altLang="zh-CN" sz="2400" dirty="0"/>
              <a:t>，而不是短期的突发事件。</a:t>
            </a:r>
          </a:p>
          <a:p>
            <a:pPr lvl="1"/>
            <a:r>
              <a:rPr lang="zh-CN" altLang="zh-CN" sz="2400" dirty="0"/>
              <a:t>相应地，失能的人所需要的</a:t>
            </a:r>
            <a:r>
              <a:rPr lang="zh-CN" altLang="zh-CN" sz="2400" b="1" u="sng" dirty="0"/>
              <a:t>照料和护理服务也是长期和持续的</a:t>
            </a:r>
            <a:r>
              <a:rPr lang="zh-CN" altLang="zh-CN" sz="2400" dirty="0"/>
              <a:t>。</a:t>
            </a:r>
          </a:p>
          <a:p>
            <a:pPr lvl="1"/>
            <a:r>
              <a:rPr lang="zh-CN" altLang="zh-CN" sz="2400" dirty="0"/>
              <a:t>例如，一个老人由于严重的类风湿性关节炎而无法自由行走，导致不能照顾自己的生活起居。或一个成年人由于车祸而在家卧床</a:t>
            </a:r>
            <a:r>
              <a:rPr lang="en-US" altLang="zh-CN" sz="2400" dirty="0"/>
              <a:t>3</a:t>
            </a:r>
            <a:r>
              <a:rPr lang="zh-CN" altLang="zh-CN" sz="2400" dirty="0"/>
              <a:t>年。他们都因为不同程度的失能而需要长期护理服务。</a:t>
            </a:r>
          </a:p>
          <a:p>
            <a:pPr marL="0" indent="541338">
              <a:buNone/>
            </a:pPr>
            <a:endParaRPr lang="zh-CN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506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FB2EC8C-BF8C-475E-B46E-F50CC7695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130" y="274680"/>
            <a:ext cx="10618839" cy="5246176"/>
          </a:xfrm>
        </p:spPr>
        <p:txBody>
          <a:bodyPr/>
          <a:lstStyle/>
          <a:p>
            <a:pPr>
              <a:buFont typeface="Wingdings" panose="05000000000000000000" pitchFamily="2" charset="2"/>
              <a:buChar char="n"/>
            </a:pPr>
            <a:r>
              <a:rPr lang="zh-CN" altLang="en-US" dirty="0"/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长期护理服务：</a:t>
            </a:r>
            <a:endParaRPr lang="en-US" altLang="zh-CN" b="1" dirty="0">
              <a:solidFill>
                <a:srgbClr val="C00000"/>
              </a:solidFill>
            </a:endParaRPr>
          </a:p>
          <a:p>
            <a:pPr marL="0" indent="541338">
              <a:buNone/>
            </a:pPr>
            <a:r>
              <a:rPr lang="zh-CN" altLang="zh-CN" sz="2800" dirty="0"/>
              <a:t>根据服务对象的失能情况和具体需求，护理服务内容可分为三类：</a:t>
            </a:r>
            <a:r>
              <a:rPr lang="zh-CN" altLang="zh-CN" sz="2800" b="1" dirty="0"/>
              <a:t>个人照料服务</a:t>
            </a:r>
            <a:r>
              <a:rPr lang="zh-CN" altLang="en-US" sz="2800" b="1" dirty="0"/>
              <a:t>、</a:t>
            </a:r>
            <a:r>
              <a:rPr lang="zh-CN" altLang="zh-CN" sz="2800" b="1" dirty="0"/>
              <a:t>生活照料服务</a:t>
            </a:r>
            <a:r>
              <a:rPr lang="zh-CN" altLang="en-US" sz="2800" b="1" dirty="0"/>
              <a:t>、</a:t>
            </a:r>
            <a:r>
              <a:rPr lang="zh-CN" altLang="zh-CN" sz="2800" b="1" dirty="0"/>
              <a:t>基本医疗护理服务</a:t>
            </a:r>
            <a:endParaRPr lang="en-US" altLang="zh-CN" sz="2800" b="1" dirty="0"/>
          </a:p>
          <a:p>
            <a:pPr marL="0" indent="541338">
              <a:buNone/>
            </a:pPr>
            <a:endParaRPr lang="zh-CN" altLang="en-US" dirty="0">
              <a:solidFill>
                <a:srgbClr val="C00000"/>
              </a:solidFill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94A43BA3-C693-4C2E-8AEE-BA71C47525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352426"/>
              </p:ext>
            </p:extLst>
          </p:nvPr>
        </p:nvGraphicFramePr>
        <p:xfrm>
          <a:off x="2300749" y="1830679"/>
          <a:ext cx="7384025" cy="15983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18503">
                  <a:extLst>
                    <a:ext uri="{9D8B030D-6E8A-4147-A177-3AD203B41FA5}">
                      <a16:colId xmlns:a16="http://schemas.microsoft.com/office/drawing/2014/main" val="612513151"/>
                    </a:ext>
                  </a:extLst>
                </a:gridCol>
                <a:gridCol w="2330245">
                  <a:extLst>
                    <a:ext uri="{9D8B030D-6E8A-4147-A177-3AD203B41FA5}">
                      <a16:colId xmlns:a16="http://schemas.microsoft.com/office/drawing/2014/main" val="4177329113"/>
                    </a:ext>
                  </a:extLst>
                </a:gridCol>
                <a:gridCol w="2035277">
                  <a:extLst>
                    <a:ext uri="{9D8B030D-6E8A-4147-A177-3AD203B41FA5}">
                      <a16:colId xmlns:a16="http://schemas.microsoft.com/office/drawing/2014/main" val="1279535076"/>
                    </a:ext>
                  </a:extLst>
                </a:gridCol>
              </a:tblGrid>
              <a:tr h="6119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kern="0" dirty="0">
                          <a:effectLst/>
                        </a:rPr>
                        <a:t>1</a:t>
                      </a:r>
                      <a:r>
                        <a:rPr lang="zh-CN" sz="1600" kern="0" dirty="0">
                          <a:effectLst/>
                        </a:rPr>
                        <a:t>、喂饭、喝水、喂药等进食协助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kern="0">
                          <a:effectLst/>
                        </a:rPr>
                        <a:t>2</a:t>
                      </a:r>
                      <a:r>
                        <a:rPr lang="zh-CN" sz="1600" kern="0">
                          <a:effectLst/>
                        </a:rPr>
                        <a:t>、协助洗澡或擦洗身体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kern="0">
                          <a:effectLst/>
                        </a:rPr>
                        <a:t>3</a:t>
                      </a:r>
                      <a:r>
                        <a:rPr lang="zh-CN" sz="1600" kern="0">
                          <a:effectLst/>
                        </a:rPr>
                        <a:t>、协助穿衣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7880455"/>
                  </a:ext>
                </a:extLst>
              </a:tr>
              <a:tr h="9863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kern="0">
                          <a:effectLst/>
                        </a:rPr>
                        <a:t>4</a:t>
                      </a:r>
                      <a:r>
                        <a:rPr lang="zh-CN" sz="1600" kern="0">
                          <a:effectLst/>
                        </a:rPr>
                        <a:t>、上厕所（包括提醒或搀扶上厕所、协助使用便器、协助便后清洗、更换尿布等）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kern="0" dirty="0">
                          <a:effectLst/>
                        </a:rPr>
                        <a:t>5</a:t>
                      </a:r>
                      <a:r>
                        <a:rPr lang="zh-CN" sz="1600" kern="0" dirty="0">
                          <a:effectLst/>
                        </a:rPr>
                        <a:t>、协助站立、行走、上下楼梯等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kern="0" dirty="0">
                          <a:effectLst/>
                        </a:rPr>
                        <a:t>6</a:t>
                      </a:r>
                      <a:r>
                        <a:rPr lang="zh-CN" sz="1600" kern="0" dirty="0">
                          <a:effectLst/>
                        </a:rPr>
                        <a:t>、个人卫生（包括修剪指甲等）及整洁仪容（包括洗脸、刷牙等）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3623964"/>
                  </a:ext>
                </a:extLst>
              </a:tr>
            </a:tbl>
          </a:graphicData>
        </a:graphic>
      </p:graphicFrame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773FC124-9929-4EE8-9314-19584AA665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887186"/>
              </p:ext>
            </p:extLst>
          </p:nvPr>
        </p:nvGraphicFramePr>
        <p:xfrm>
          <a:off x="2300749" y="3646262"/>
          <a:ext cx="7393857" cy="1046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98838">
                  <a:extLst>
                    <a:ext uri="{9D8B030D-6E8A-4147-A177-3AD203B41FA5}">
                      <a16:colId xmlns:a16="http://schemas.microsoft.com/office/drawing/2014/main" val="1517680105"/>
                    </a:ext>
                  </a:extLst>
                </a:gridCol>
                <a:gridCol w="2403659">
                  <a:extLst>
                    <a:ext uri="{9D8B030D-6E8A-4147-A177-3AD203B41FA5}">
                      <a16:colId xmlns:a16="http://schemas.microsoft.com/office/drawing/2014/main" val="3635208695"/>
                    </a:ext>
                  </a:extLst>
                </a:gridCol>
                <a:gridCol w="1991360">
                  <a:extLst>
                    <a:ext uri="{9D8B030D-6E8A-4147-A177-3AD203B41FA5}">
                      <a16:colId xmlns:a16="http://schemas.microsoft.com/office/drawing/2014/main" val="1690470443"/>
                    </a:ext>
                  </a:extLst>
                </a:gridCol>
              </a:tblGrid>
              <a:tr h="4072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kern="0">
                          <a:effectLst/>
                        </a:rPr>
                        <a:t>1</a:t>
                      </a:r>
                      <a:r>
                        <a:rPr lang="zh-CN" sz="1600" kern="0">
                          <a:effectLst/>
                        </a:rPr>
                        <a:t>、做饭或送餐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kern="0" dirty="0">
                          <a:effectLst/>
                        </a:rPr>
                        <a:t>2</a:t>
                      </a:r>
                      <a:r>
                        <a:rPr lang="zh-CN" sz="1600" kern="0" dirty="0">
                          <a:effectLst/>
                        </a:rPr>
                        <a:t>、打扫房间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kern="0" dirty="0">
                          <a:effectLst/>
                        </a:rPr>
                        <a:t>3</a:t>
                      </a:r>
                      <a:r>
                        <a:rPr lang="zh-CN" sz="1600" kern="0" dirty="0">
                          <a:effectLst/>
                        </a:rPr>
                        <a:t>、洗涤衣物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836227"/>
                  </a:ext>
                </a:extLst>
              </a:tr>
              <a:tr h="6390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kern="0">
                          <a:effectLst/>
                        </a:rPr>
                        <a:t>4</a:t>
                      </a:r>
                      <a:r>
                        <a:rPr lang="zh-CN" sz="1600" kern="0">
                          <a:effectLst/>
                        </a:rPr>
                        <a:t>、整理个人及家庭物品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kern="0">
                          <a:effectLst/>
                        </a:rPr>
                        <a:t>5</a:t>
                      </a:r>
                      <a:r>
                        <a:rPr lang="zh-CN" sz="1600" kern="0">
                          <a:effectLst/>
                        </a:rPr>
                        <a:t>、陪同看病（包括挂号、询问医嘱、配药等）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kern="0" dirty="0">
                          <a:effectLst/>
                        </a:rPr>
                        <a:t>6</a:t>
                      </a:r>
                      <a:r>
                        <a:rPr lang="zh-CN" sz="1600" kern="0" dirty="0">
                          <a:effectLst/>
                        </a:rPr>
                        <a:t>、陪同购物、串门等日常外出活动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7349396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FDC3A8A2-7A28-45D9-8854-468F6C5E88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192688"/>
              </p:ext>
            </p:extLst>
          </p:nvPr>
        </p:nvGraphicFramePr>
        <p:xfrm>
          <a:off x="2300748" y="4909834"/>
          <a:ext cx="7364362" cy="1706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98838">
                  <a:extLst>
                    <a:ext uri="{9D8B030D-6E8A-4147-A177-3AD203B41FA5}">
                      <a16:colId xmlns:a16="http://schemas.microsoft.com/office/drawing/2014/main" val="492951525"/>
                    </a:ext>
                  </a:extLst>
                </a:gridCol>
                <a:gridCol w="2448233">
                  <a:extLst>
                    <a:ext uri="{9D8B030D-6E8A-4147-A177-3AD203B41FA5}">
                      <a16:colId xmlns:a16="http://schemas.microsoft.com/office/drawing/2014/main" val="4148902066"/>
                    </a:ext>
                  </a:extLst>
                </a:gridCol>
                <a:gridCol w="1917291">
                  <a:extLst>
                    <a:ext uri="{9D8B030D-6E8A-4147-A177-3AD203B41FA5}">
                      <a16:colId xmlns:a16="http://schemas.microsoft.com/office/drawing/2014/main" val="34333478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kern="0" dirty="0">
                          <a:effectLst/>
                        </a:rPr>
                        <a:t>1</a:t>
                      </a:r>
                      <a:r>
                        <a:rPr lang="zh-CN" sz="1600" kern="0" dirty="0">
                          <a:effectLst/>
                        </a:rPr>
                        <a:t>、监测和采集血压等生理指标或检验标本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kern="0">
                          <a:effectLst/>
                        </a:rPr>
                        <a:t>2</a:t>
                      </a:r>
                      <a:r>
                        <a:rPr lang="zh-CN" sz="1600" kern="0">
                          <a:effectLst/>
                        </a:rPr>
                        <a:t>、协助用药（包括保管药品、帮助服药、监督或提醒服药等）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kern="0" dirty="0">
                          <a:effectLst/>
                        </a:rPr>
                        <a:t>3</a:t>
                      </a:r>
                      <a:r>
                        <a:rPr lang="zh-CN" sz="1600" kern="0" dirty="0">
                          <a:effectLst/>
                        </a:rPr>
                        <a:t>、根据医嘱打针注射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218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kern="0">
                          <a:effectLst/>
                        </a:rPr>
                        <a:t>4</a:t>
                      </a:r>
                      <a:r>
                        <a:rPr lang="zh-CN" sz="1600" kern="0">
                          <a:effectLst/>
                        </a:rPr>
                        <a:t>、处置和护理尿管、胃管等管道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kern="0" dirty="0">
                          <a:effectLst/>
                        </a:rPr>
                        <a:t>5</a:t>
                      </a:r>
                      <a:r>
                        <a:rPr lang="zh-CN" sz="1600" kern="0" dirty="0">
                          <a:effectLst/>
                        </a:rPr>
                        <a:t>、实施或指导换药、压疮护理（包括定时翻身、保持皮肤清洁）等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kern="0" dirty="0">
                          <a:effectLst/>
                        </a:rPr>
                        <a:t>6</a:t>
                      </a:r>
                      <a:r>
                        <a:rPr lang="zh-CN" sz="1600" kern="0" dirty="0">
                          <a:effectLst/>
                        </a:rPr>
                        <a:t>、提供营养指导、心理咨询、康复指导、健康教育等服务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2720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3128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FB2EC8C-BF8C-475E-B46E-F50CC7695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4735" y="710381"/>
            <a:ext cx="9960078" cy="2888226"/>
          </a:xfrm>
        </p:spPr>
        <p:txBody>
          <a:bodyPr/>
          <a:lstStyle/>
          <a:p>
            <a:pPr>
              <a:buFont typeface="Wingdings" panose="05000000000000000000" pitchFamily="2" charset="2"/>
              <a:buChar char="n"/>
            </a:pPr>
            <a:r>
              <a:rPr lang="zh-CN" altLang="zh-CN" b="1" dirty="0">
                <a:solidFill>
                  <a:srgbClr val="C00000"/>
                </a:solidFill>
              </a:rPr>
              <a:t>失能程度评估方法</a:t>
            </a:r>
            <a:r>
              <a:rPr lang="zh-CN" altLang="en-US" b="1" dirty="0">
                <a:solidFill>
                  <a:srgbClr val="C00000"/>
                </a:solidFill>
              </a:rPr>
              <a:t>：</a:t>
            </a:r>
            <a:r>
              <a:rPr lang="zh-CN" altLang="zh-CN" b="1" u="sng" dirty="0"/>
              <a:t>日常活动能力（</a:t>
            </a:r>
            <a:r>
              <a:rPr lang="en-US" altLang="zh-CN" b="1" u="sng" dirty="0"/>
              <a:t>ADL</a:t>
            </a:r>
            <a:r>
              <a:rPr lang="zh-CN" altLang="zh-CN" b="1" u="sng" dirty="0"/>
              <a:t>）评估</a:t>
            </a:r>
            <a:endParaRPr lang="en-US" altLang="zh-CN" b="1" u="sng" dirty="0"/>
          </a:p>
          <a:p>
            <a:pPr marL="0" indent="541338">
              <a:buNone/>
            </a:pPr>
            <a:endParaRPr lang="en-US" altLang="zh-CN" sz="2000" dirty="0"/>
          </a:p>
          <a:p>
            <a:pPr marL="0" indent="541338">
              <a:buNone/>
            </a:pPr>
            <a:r>
              <a:rPr lang="en-US" altLang="zh-CN" sz="2800" dirty="0"/>
              <a:t>1</a:t>
            </a:r>
            <a:r>
              <a:rPr lang="zh-CN" altLang="en-US" sz="2800" dirty="0"/>
              <a:t>、</a:t>
            </a:r>
            <a:r>
              <a:rPr lang="en-US" altLang="zh-CN" sz="2800" dirty="0"/>
              <a:t>ADL</a:t>
            </a:r>
            <a:r>
              <a:rPr lang="zh-CN" altLang="zh-CN" sz="2800" dirty="0"/>
              <a:t>评估是对</a:t>
            </a:r>
            <a:r>
              <a:rPr lang="zh-CN" altLang="zh-CN" sz="2800" b="1" u="sng" dirty="0"/>
              <a:t>日常生活起居自理能力</a:t>
            </a:r>
            <a:r>
              <a:rPr lang="zh-CN" altLang="zh-CN" sz="2800" dirty="0"/>
              <a:t>的评分工具。它包括吃饭、洗澡、行走、上厕所等</a:t>
            </a:r>
            <a:r>
              <a:rPr lang="en-US" altLang="zh-CN" sz="2800" dirty="0"/>
              <a:t>10</a:t>
            </a:r>
            <a:r>
              <a:rPr lang="zh-CN" altLang="zh-CN" sz="2800" dirty="0"/>
              <a:t>项日常活动，评估人们</a:t>
            </a:r>
            <a:r>
              <a:rPr lang="zh-CN" altLang="zh-CN" sz="2800" b="1" u="sng" dirty="0"/>
              <a:t>独立完成这些活动的能力</a:t>
            </a:r>
            <a:r>
              <a:rPr lang="zh-CN" altLang="zh-CN" sz="2800" dirty="0"/>
              <a:t>。</a:t>
            </a:r>
            <a:endParaRPr lang="en-US" altLang="zh-CN" sz="2800" dirty="0"/>
          </a:p>
          <a:p>
            <a:pPr marL="0" indent="541338">
              <a:buNone/>
            </a:pPr>
            <a:endParaRPr lang="en-US" altLang="zh-CN" sz="2800" dirty="0"/>
          </a:p>
          <a:p>
            <a:pPr marL="0" indent="541338">
              <a:buNone/>
            </a:pPr>
            <a:r>
              <a:rPr lang="en-US" altLang="zh-CN" sz="2800" dirty="0"/>
              <a:t>2</a:t>
            </a:r>
            <a:r>
              <a:rPr lang="zh-CN" altLang="en-US" sz="2800" dirty="0"/>
              <a:t>、</a:t>
            </a:r>
            <a:r>
              <a:rPr lang="zh-CN" altLang="zh-CN" sz="2800" dirty="0"/>
              <a:t>对每一项活动，评估结果分为“完全独立”、“需部分帮助”、“需较大帮助”、“完全依赖他人”</a:t>
            </a:r>
            <a:r>
              <a:rPr lang="en-US" altLang="zh-CN" sz="2800" b="1" u="sng" dirty="0"/>
              <a:t>4</a:t>
            </a:r>
            <a:r>
              <a:rPr lang="zh-CN" altLang="zh-CN" sz="2800" b="1" u="sng" dirty="0"/>
              <a:t>个等级</a:t>
            </a:r>
            <a:endParaRPr lang="zh-CN" altLang="en-US" sz="2800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786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1C35F62F-81B7-4E7F-88B8-D92A567F9E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54870"/>
              </p:ext>
            </p:extLst>
          </p:nvPr>
        </p:nvGraphicFramePr>
        <p:xfrm>
          <a:off x="2394154" y="517370"/>
          <a:ext cx="7403691" cy="58232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1371">
                  <a:extLst>
                    <a:ext uri="{9D8B030D-6E8A-4147-A177-3AD203B41FA5}">
                      <a16:colId xmlns:a16="http://schemas.microsoft.com/office/drawing/2014/main" val="2521934923"/>
                    </a:ext>
                  </a:extLst>
                </a:gridCol>
                <a:gridCol w="2347355">
                  <a:extLst>
                    <a:ext uri="{9D8B030D-6E8A-4147-A177-3AD203B41FA5}">
                      <a16:colId xmlns:a16="http://schemas.microsoft.com/office/drawing/2014/main" val="4535629"/>
                    </a:ext>
                  </a:extLst>
                </a:gridCol>
                <a:gridCol w="1067397">
                  <a:extLst>
                    <a:ext uri="{9D8B030D-6E8A-4147-A177-3AD203B41FA5}">
                      <a16:colId xmlns:a16="http://schemas.microsoft.com/office/drawing/2014/main" val="343274456"/>
                    </a:ext>
                  </a:extLst>
                </a:gridCol>
                <a:gridCol w="1224746">
                  <a:extLst>
                    <a:ext uri="{9D8B030D-6E8A-4147-A177-3AD203B41FA5}">
                      <a16:colId xmlns:a16="http://schemas.microsoft.com/office/drawing/2014/main" val="3770384397"/>
                    </a:ext>
                  </a:extLst>
                </a:gridCol>
                <a:gridCol w="1285479">
                  <a:extLst>
                    <a:ext uri="{9D8B030D-6E8A-4147-A177-3AD203B41FA5}">
                      <a16:colId xmlns:a16="http://schemas.microsoft.com/office/drawing/2014/main" val="4075367126"/>
                    </a:ext>
                  </a:extLst>
                </a:gridCol>
                <a:gridCol w="987343">
                  <a:extLst>
                    <a:ext uri="{9D8B030D-6E8A-4147-A177-3AD203B41FA5}">
                      <a16:colId xmlns:a16="http://schemas.microsoft.com/office/drawing/2014/main" val="2992985140"/>
                    </a:ext>
                  </a:extLst>
                </a:gridCol>
              </a:tblGrid>
              <a:tr h="66688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0">
                          <a:effectLst/>
                        </a:rPr>
                        <a:t>活动项目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7620"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</a:rPr>
                        <a:t>1</a:t>
                      </a:r>
                      <a:r>
                        <a:rPr lang="zh-CN" sz="2000" kern="0">
                          <a:effectLst/>
                        </a:rPr>
                        <a:t>、完全独立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270" indent="-7620"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</a:rPr>
                        <a:t>2</a:t>
                      </a:r>
                      <a:r>
                        <a:rPr lang="zh-CN" sz="2000" kern="0">
                          <a:effectLst/>
                        </a:rPr>
                        <a:t>、需部分帮助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</a:rPr>
                        <a:t>3</a:t>
                      </a:r>
                      <a:r>
                        <a:rPr lang="zh-CN" sz="2000" kern="0">
                          <a:effectLst/>
                        </a:rPr>
                        <a:t>、需较大帮助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270" indent="-29210"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</a:rPr>
                        <a:t>4</a:t>
                      </a:r>
                      <a:r>
                        <a:rPr lang="zh-CN" sz="2000" kern="0">
                          <a:effectLst/>
                        </a:rPr>
                        <a:t>、完全依赖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3661622"/>
                  </a:ext>
                </a:extLst>
              </a:tr>
              <a:tr h="2222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</a:rPr>
                        <a:t>1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0">
                          <a:effectLst/>
                        </a:rPr>
                        <a:t>吃饭进食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7620"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270" indent="-7620"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270" indent="-29210"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1387130"/>
                  </a:ext>
                </a:extLst>
              </a:tr>
              <a:tr h="2222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</a:rPr>
                        <a:t>2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0">
                          <a:effectLst/>
                        </a:rPr>
                        <a:t>洗澡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7620"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270" indent="-7620"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270" indent="-29210"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5525993"/>
                  </a:ext>
                </a:extLst>
              </a:tr>
              <a:tr h="6668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</a:rPr>
                        <a:t>3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0">
                          <a:effectLst/>
                        </a:rPr>
                        <a:t>整理仪容（洗脸、梳头、刷牙、刮脸等）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7620"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270" indent="-7620"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270" indent="-29210"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4787139"/>
                  </a:ext>
                </a:extLst>
              </a:tr>
              <a:tr h="2222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</a:rPr>
                        <a:t>4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0">
                          <a:effectLst/>
                        </a:rPr>
                        <a:t>控制大便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7620"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270" indent="-7620"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270" indent="-29210"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3130521"/>
                  </a:ext>
                </a:extLst>
              </a:tr>
              <a:tr h="2222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</a:rPr>
                        <a:t>5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0">
                          <a:effectLst/>
                        </a:rPr>
                        <a:t>控制小便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7620"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270" indent="-7620"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270" indent="-29210"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0108326"/>
                  </a:ext>
                </a:extLst>
              </a:tr>
              <a:tr h="8891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</a:rPr>
                        <a:t>6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0">
                          <a:effectLst/>
                        </a:rPr>
                        <a:t>上厕所（包括排便、整理衣物、便后清洗等）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7620"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270" indent="-7620"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270" indent="-29210"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6729025"/>
                  </a:ext>
                </a:extLst>
              </a:tr>
              <a:tr h="2222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</a:rPr>
                        <a:t>7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0">
                          <a:effectLst/>
                        </a:rPr>
                        <a:t>床椅移动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7620"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270" indent="-7620"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270" indent="-29210"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3130968"/>
                  </a:ext>
                </a:extLst>
              </a:tr>
              <a:tr h="4445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</a:rPr>
                        <a:t>8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0">
                          <a:effectLst/>
                        </a:rPr>
                        <a:t>平地走动</a:t>
                      </a:r>
                      <a:r>
                        <a:rPr lang="en-GB" sz="2000" kern="0">
                          <a:effectLst/>
                        </a:rPr>
                        <a:t>45</a:t>
                      </a:r>
                      <a:r>
                        <a:rPr lang="zh-CN" sz="2000" kern="0">
                          <a:effectLst/>
                        </a:rPr>
                        <a:t>米以上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7620"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270" indent="-7620"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270" indent="-29210"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9595068"/>
                  </a:ext>
                </a:extLst>
              </a:tr>
              <a:tr h="8891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</a:rPr>
                        <a:t>9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0">
                          <a:effectLst/>
                        </a:rPr>
                        <a:t>穿衣（包括穿</a:t>
                      </a:r>
                      <a:r>
                        <a:rPr lang="en-GB" sz="2000" kern="0">
                          <a:effectLst/>
                        </a:rPr>
                        <a:t>/</a:t>
                      </a:r>
                      <a:r>
                        <a:rPr lang="zh-CN" sz="2000" kern="0">
                          <a:effectLst/>
                        </a:rPr>
                        <a:t>脱衣服及鞋袜、系扣子、系鞋带等）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7620"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270" indent="-7620"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270" indent="-29210"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4624122"/>
                  </a:ext>
                </a:extLst>
              </a:tr>
              <a:tr h="4445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</a:rPr>
                        <a:t>10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0">
                          <a:effectLst/>
                        </a:rPr>
                        <a:t>上下楼梯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7620"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270" indent="-7620"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270" indent="-29210" algn="ctr">
                        <a:spcAft>
                          <a:spcPts val="0"/>
                        </a:spcAft>
                      </a:pPr>
                      <a:r>
                        <a:rPr lang="en-GB" sz="2000" kern="0" dirty="0">
                          <a:effectLst/>
                        </a:rPr>
                        <a:t> 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8587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7898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FB2EC8C-BF8C-475E-B46E-F50CC7695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567" y="208936"/>
            <a:ext cx="9960078" cy="2888226"/>
          </a:xfrm>
        </p:spPr>
        <p:txBody>
          <a:bodyPr/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zh-CN" sz="2800" b="1" dirty="0">
                <a:solidFill>
                  <a:srgbClr val="C00000"/>
                </a:solidFill>
              </a:rPr>
              <a:t> ADL</a:t>
            </a:r>
            <a:r>
              <a:rPr lang="zh-CN" altLang="zh-CN" sz="2800" b="1" dirty="0">
                <a:solidFill>
                  <a:srgbClr val="C00000"/>
                </a:solidFill>
              </a:rPr>
              <a:t>评估</a:t>
            </a:r>
            <a:r>
              <a:rPr lang="zh-CN" altLang="en-US" sz="2800" b="1" dirty="0">
                <a:solidFill>
                  <a:srgbClr val="C00000"/>
                </a:solidFill>
              </a:rPr>
              <a:t>要点</a:t>
            </a:r>
            <a:endParaRPr lang="en-US" altLang="zh-CN" sz="2800" b="1" dirty="0">
              <a:solidFill>
                <a:srgbClr val="C00000"/>
              </a:solidFill>
            </a:endParaRPr>
          </a:p>
          <a:p>
            <a:pPr marL="0" indent="541338">
              <a:buNone/>
            </a:pPr>
            <a:endParaRPr lang="en-US" altLang="zh-CN" sz="1800" dirty="0"/>
          </a:p>
          <a:p>
            <a:pPr lvl="0"/>
            <a:r>
              <a:rPr lang="zh-CN" altLang="zh-CN" sz="2400" dirty="0"/>
              <a:t>关心的是</a:t>
            </a:r>
            <a:r>
              <a:rPr lang="zh-CN" altLang="zh-CN" sz="2400" b="1" u="sng" dirty="0"/>
              <a:t>健康问题</a:t>
            </a:r>
            <a:r>
              <a:rPr lang="zh-CN" altLang="zh-CN" sz="2400" dirty="0"/>
              <a:t>带来的困难。“健康问题”包括疾病、受伤、心智或智力障碍、酗酒等习惯导致的问题，而收入、生活环境等非健康因素不在考虑范围内。比如，如果受访者因为收入低或家里地方小而无法在家里自己洗澡，这不应作为洗澡有困难的理由。</a:t>
            </a:r>
            <a:endParaRPr lang="en-US" altLang="zh-CN" sz="2400" dirty="0"/>
          </a:p>
          <a:p>
            <a:pPr lvl="0"/>
            <a:endParaRPr lang="zh-CN" altLang="zh-CN" sz="2400" dirty="0"/>
          </a:p>
          <a:p>
            <a:pPr lvl="0"/>
            <a:r>
              <a:rPr lang="zh-CN" altLang="zh-CN" sz="2400" dirty="0"/>
              <a:t>关心的是受访者在</a:t>
            </a:r>
            <a:r>
              <a:rPr lang="zh-CN" altLang="zh-CN" sz="2400" b="1" u="sng" dirty="0"/>
              <a:t>独立完成</a:t>
            </a:r>
            <a:r>
              <a:rPr lang="zh-CN" altLang="zh-CN" sz="2400" dirty="0"/>
              <a:t>某些活动时遇到的</a:t>
            </a:r>
            <a:r>
              <a:rPr lang="zh-CN" altLang="zh-CN" sz="2400" b="1" u="sng" dirty="0"/>
              <a:t>实际困难</a:t>
            </a:r>
            <a:r>
              <a:rPr lang="zh-CN" altLang="zh-CN" sz="2400" dirty="0"/>
              <a:t>。如果受访者正在使用辅助用具或护理人员，比如轮椅、护工等，应特别提醒他们注意评价自己独立完成这些活动的能力。</a:t>
            </a:r>
            <a:endParaRPr lang="en-US" altLang="zh-CN" sz="2400" dirty="0"/>
          </a:p>
          <a:p>
            <a:pPr lvl="0"/>
            <a:endParaRPr lang="zh-CN" altLang="zh-CN" sz="2400" dirty="0"/>
          </a:p>
          <a:p>
            <a:pPr lvl="0"/>
            <a:r>
              <a:rPr lang="zh-CN" altLang="zh-CN" sz="2400" dirty="0"/>
              <a:t>关心的是受访者</a:t>
            </a:r>
            <a:r>
              <a:rPr lang="zh-CN" altLang="zh-CN" sz="2400" b="1" u="sng" dirty="0"/>
              <a:t>日常遇到的困难</a:t>
            </a:r>
            <a:r>
              <a:rPr lang="zh-CN" altLang="zh-CN" sz="2400" dirty="0"/>
              <a:t>。每天遇到的困难程度和水平可能会发生波动。必须提醒受访者不要受特别严重或特别顺利的事件或时刻的影响，而是评价自己在一般情况下遇到的困难。</a:t>
            </a:r>
          </a:p>
        </p:txBody>
      </p:sp>
    </p:spTree>
    <p:extLst>
      <p:ext uri="{BB962C8B-B14F-4D97-AF65-F5344CB8AC3E}">
        <p14:creationId xmlns:p14="http://schemas.microsoft.com/office/powerpoint/2010/main" val="507638540"/>
      </p:ext>
    </p:extLst>
  </p:cSld>
  <p:clrMapOvr>
    <a:masterClrMapping/>
  </p:clrMapOvr>
</p:sld>
</file>

<file path=ppt/theme/theme1.xml><?xml version="1.0" encoding="utf-8"?>
<a:theme xmlns:a="http://schemas.openxmlformats.org/drawingml/2006/main" name="14_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4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4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886</Words>
  <Application>Microsoft Office PowerPoint</Application>
  <PresentationFormat>宽屏</PresentationFormat>
  <Paragraphs>129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MS PGothic</vt:lpstr>
      <vt:lpstr>华文楷体</vt:lpstr>
      <vt:lpstr>华文新魏</vt:lpstr>
      <vt:lpstr>宋体</vt:lpstr>
      <vt:lpstr>微软雅黑</vt:lpstr>
      <vt:lpstr>Arial</vt:lpstr>
      <vt:lpstr>Calibri</vt:lpstr>
      <vt:lpstr>Times New Roman</vt:lpstr>
      <vt:lpstr>Wingdings</vt:lpstr>
      <vt:lpstr>14_自定义设计方案</vt:lpstr>
      <vt:lpstr>2018中保协大学生保险责任行社会实践活动 ——长期护理需求调研</vt:lpstr>
      <vt:lpstr>PowerPoint 演示文稿</vt:lpstr>
      <vt:lpstr>PowerPoint 演示文稿</vt:lpstr>
      <vt:lpstr>PowerPoint 演示文稿</vt:lpstr>
      <vt:lpstr>核心概念及知识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2017中保协大学生保险责任行社会实践活动——长期护理需求调研项目启动会</dc:title>
  <dc:creator>柯庆文</dc:creator>
  <cp:lastModifiedBy>Wei</cp:lastModifiedBy>
  <cp:revision>14</cp:revision>
  <dcterms:created xsi:type="dcterms:W3CDTF">2017-06-19T08:31:21Z</dcterms:created>
  <dcterms:modified xsi:type="dcterms:W3CDTF">2018-07-27T04:03:00Z</dcterms:modified>
</cp:coreProperties>
</file>