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6" r:id="rId4"/>
    <p:sldId id="260" r:id="rId5"/>
    <p:sldId id="290" r:id="rId6"/>
    <p:sldId id="259" r:id="rId7"/>
    <p:sldId id="262" r:id="rId8"/>
    <p:sldId id="286" r:id="rId9"/>
    <p:sldId id="287" r:id="rId10"/>
    <p:sldId id="285" r:id="rId11"/>
    <p:sldId id="288" r:id="rId12"/>
    <p:sldId id="289" r:id="rId13"/>
  </p:sldIdLst>
  <p:sldSz cx="12192000" cy="6858000"/>
  <p:notesSz cx="6669088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31"/>
  </p:normalViewPr>
  <p:slideViewPr>
    <p:cSldViewPr snapToGrid="0">
      <p:cViewPr>
        <p:scale>
          <a:sx n="101" d="100"/>
          <a:sy n="101" d="100"/>
        </p:scale>
        <p:origin x="31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3D3FF-57C6-4CEE-9958-5840C0511F98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4BC26-F704-44E7-A83B-C486C75539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51699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F53B8-1DCD-482D-A913-815FF5C5F97F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954B8-FB14-4093-9467-87578A7859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12089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12F53B8-1DCD-482D-A913-815FF5C5F97F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954B8-FB14-4093-9467-87578A78598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05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09B8-EF7D-48F6-AE5F-67C09E60F7D4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41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B95CB-9B2E-45E9-BDE4-ADFDDDC8954F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66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8910-90D4-40F0-839D-5F469A230A6B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9742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2ED3-07CB-4A56-9774-8B8476EDBBCE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94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E9239-475D-4620-ACBB-87BA356FEC7C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0986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2AD4-3611-463F-9931-2C0CEEA38EDB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365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F35C-1728-4DB7-9C02-E614DA512D06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144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75AD-0FA8-4B4D-BBAE-1CEB2DFFA2CE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38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71D6-21C3-4198-91FE-AC3E3AD09509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36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677D-8DAB-44FA-9DDE-CF349F0EAE62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38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FFD04-E234-452E-B9B5-6542381FAF20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79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E680-ABF8-4CE3-AB73-0D9994FDCCCE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44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1E3FD-3C86-48B1-8B90-E3B73FF860C6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36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52BC-C8BE-46D7-AD6B-52A6A2DAAC9A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79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ACCF-1401-4ADE-876D-5A0BEC29E203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813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7B47-4D9C-4B46-ABA3-12A377858E2B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78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C74B0-A068-4410-88F8-F99EB1B01A09}" type="datetime1">
              <a:rPr lang="zh-CN" altLang="en-US" smtClean="0"/>
              <a:t>18/8/2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FE7C7F-44F6-4652-B189-56ADF9B620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79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647700"/>
            <a:ext cx="11087100" cy="317999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中国大学生保险责任行</a:t>
            </a:r>
            <a:r>
              <a:rPr lang="en-US" altLang="zh-CN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2018</a:t>
            </a:r>
            <a:r>
              <a:rPr lang="zh-CN" altLang="en-US" sz="40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年暑期社会实践</a:t>
            </a:r>
            <a:r>
              <a:rPr lang="en-US" altLang="zh-CN" sz="6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sz="6000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6000" dirty="0" smtClean="0">
                <a:latin typeface="SimSun" charset="-122"/>
                <a:ea typeface="SimSun" charset="-122"/>
                <a:cs typeface="SimSun" charset="-122"/>
              </a:rPr>
              <a:t>全国长期照护保险调研项目</a:t>
            </a:r>
            <a:r>
              <a:rPr lang="en-US" altLang="zh-CN" sz="6000" dirty="0" smtClean="0">
                <a:latin typeface="SimSun" charset="-122"/>
                <a:ea typeface="SimSun" charset="-122"/>
                <a:cs typeface="SimSun" charset="-122"/>
              </a:rPr>
              <a:t/>
            </a:r>
            <a:br>
              <a:rPr lang="en-US" altLang="zh-CN" sz="6000" dirty="0" smtClean="0">
                <a:latin typeface="SimSun" charset="-122"/>
                <a:ea typeface="SimSun" charset="-122"/>
                <a:cs typeface="SimSun" charset="-122"/>
              </a:rPr>
            </a:br>
            <a:r>
              <a:rPr lang="zh-CN" altLang="en-US" sz="6000" b="1" dirty="0" smtClean="0">
                <a:solidFill>
                  <a:srgbClr val="C00000"/>
                </a:solidFill>
                <a:latin typeface="SimSun" charset="-122"/>
                <a:ea typeface="SimSun" charset="-122"/>
                <a:cs typeface="SimSun" charset="-122"/>
              </a:rPr>
              <a:t>抽样方法与注意事项</a:t>
            </a:r>
            <a:endParaRPr lang="zh-CN" altLang="en-US" sz="6000" b="1" dirty="0">
              <a:solidFill>
                <a:srgbClr val="C00000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57350" y="4195762"/>
            <a:ext cx="9144000" cy="1970087"/>
          </a:xfrm>
        </p:spPr>
        <p:txBody>
          <a:bodyPr>
            <a:noAutofit/>
          </a:bodyPr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SimHei" charset="-122"/>
                <a:ea typeface="SimHei" charset="-122"/>
                <a:cs typeface="SimHei" charset="-122"/>
              </a:rPr>
              <a:t>中国保险行业协会</a:t>
            </a:r>
            <a:endParaRPr lang="en-US" altLang="zh-CN" sz="2800" dirty="0" smtClean="0">
              <a:solidFill>
                <a:schemeClr val="tx1"/>
              </a:solidFill>
              <a:latin typeface="SimHei" charset="-122"/>
              <a:ea typeface="SimHei" charset="-122"/>
              <a:cs typeface="SimHei" charset="-122"/>
            </a:endParaRPr>
          </a:p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SimHei" charset="-122"/>
                <a:ea typeface="SimHei" charset="-122"/>
                <a:cs typeface="SimHei" charset="-122"/>
              </a:rPr>
              <a:t>中国社会科学院人口与劳动经济研究所</a:t>
            </a:r>
            <a:endParaRPr lang="en-US" altLang="zh-CN" sz="2800" dirty="0" smtClean="0">
              <a:solidFill>
                <a:schemeClr val="tx1"/>
              </a:solidFill>
              <a:latin typeface="SimHei" charset="-122"/>
              <a:ea typeface="SimHei" charset="-122"/>
              <a:cs typeface="SimHei" charset="-122"/>
            </a:endParaRPr>
          </a:p>
          <a:p>
            <a:pPr algn="ctr"/>
            <a:r>
              <a:rPr lang="en-US" altLang="zh-CN" sz="2800" dirty="0" smtClean="0">
                <a:solidFill>
                  <a:schemeClr val="tx1"/>
                </a:solidFill>
                <a:latin typeface="SimHei" charset="-122"/>
                <a:ea typeface="SimHei" charset="-122"/>
                <a:cs typeface="SimHei" charset="-122"/>
              </a:rPr>
              <a:t>2018</a:t>
            </a:r>
            <a:r>
              <a:rPr lang="zh-CN" altLang="en-US" sz="2800" dirty="0" smtClean="0">
                <a:solidFill>
                  <a:schemeClr val="tx1"/>
                </a:solidFill>
                <a:latin typeface="SimHei" charset="-122"/>
                <a:ea typeface="SimHei" charset="-122"/>
                <a:cs typeface="SimHei" charset="-122"/>
              </a:rPr>
              <a:t>年</a:t>
            </a:r>
            <a:r>
              <a:rPr lang="en-US" altLang="zh-CN" sz="2800" dirty="0" smtClean="0">
                <a:solidFill>
                  <a:schemeClr val="tx1"/>
                </a:solidFill>
                <a:latin typeface="SimHei" charset="-122"/>
                <a:ea typeface="SimHei" charset="-122"/>
                <a:cs typeface="SimHei" charset="-122"/>
              </a:rPr>
              <a:t>8</a:t>
            </a:r>
            <a:r>
              <a:rPr lang="zh-CN" altLang="en-US" sz="2800" dirty="0" smtClean="0">
                <a:solidFill>
                  <a:schemeClr val="tx1"/>
                </a:solidFill>
                <a:latin typeface="SimHei" charset="-122"/>
                <a:ea typeface="SimHei" charset="-122"/>
                <a:cs typeface="SimHei" charset="-122"/>
              </a:rPr>
              <a:t>月</a:t>
            </a:r>
            <a:r>
              <a:rPr lang="en-US" altLang="zh-CN" sz="2800" dirty="0">
                <a:solidFill>
                  <a:schemeClr val="tx1"/>
                </a:solidFill>
                <a:latin typeface="SimHei" charset="-122"/>
                <a:ea typeface="SimHei" charset="-122"/>
                <a:cs typeface="SimHei" charset="-122"/>
              </a:rPr>
              <a:t>2</a:t>
            </a:r>
            <a:r>
              <a:rPr lang="zh-CN" altLang="en-US" sz="2800" dirty="0" smtClean="0">
                <a:solidFill>
                  <a:schemeClr val="tx1"/>
                </a:solidFill>
                <a:latin typeface="SimHei" charset="-122"/>
                <a:ea typeface="SimHei" charset="-122"/>
                <a:cs typeface="SimHei" charset="-122"/>
              </a:rPr>
              <a:t>日  ∙  北京</a:t>
            </a:r>
            <a:endParaRPr lang="zh-CN" altLang="en-US" sz="2800" dirty="0">
              <a:solidFill>
                <a:schemeClr val="tx1"/>
              </a:solidFill>
              <a:latin typeface="SimHei" charset="-122"/>
              <a:ea typeface="SimHei" charset="-122"/>
              <a:cs typeface="Sim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74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67525" y="763810"/>
            <a:ext cx="8911687" cy="128089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我们能够在抽样调查</a:t>
            </a:r>
            <a:r>
              <a:rPr lang="zh-CN" altLang="en-US" b="1" dirty="0">
                <a:solidFill>
                  <a:srgbClr val="FF0000"/>
                </a:solidFill>
              </a:rPr>
              <a:t>中有何收获？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73098" y="1828800"/>
            <a:ext cx="8915400" cy="4412343"/>
          </a:xfrm>
        </p:spPr>
        <p:txBody>
          <a:bodyPr>
            <a:norm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掌握规范调查方法，提升科学分析能力。</a:t>
            </a:r>
            <a:r>
              <a:rPr lang="zh-CN" altLang="en-US" sz="2400" dirty="0" smtClean="0"/>
              <a:t>随机抽样的原则、科学调查理念将在未来学习和工作中越来越广泛地应用，这将是必备的一项技能。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b="1" dirty="0" smtClean="0">
                <a:solidFill>
                  <a:srgbClr val="FF0000"/>
                </a:solidFill>
              </a:rPr>
              <a:t>走进普通居民家庭，了解百姓真实生活</a:t>
            </a:r>
            <a:r>
              <a:rPr lang="zh-CN" altLang="en-US" sz="2400" dirty="0">
                <a:solidFill>
                  <a:srgbClr val="FF0000"/>
                </a:solidFill>
              </a:rPr>
              <a:t>。</a:t>
            </a:r>
            <a:r>
              <a:rPr lang="zh-CN" altLang="en-US" sz="2400" dirty="0"/>
              <a:t>不同与典型案例走访，</a:t>
            </a:r>
            <a:r>
              <a:rPr lang="zh-CN" altLang="en-US" sz="2400" dirty="0" smtClean="0"/>
              <a:t>严格按照随机抽样原则入户访问，更真实地了解国情、了解民生。</a:t>
            </a:r>
            <a:endParaRPr lang="en-US" altLang="zh-CN" sz="2400" dirty="0" smtClean="0"/>
          </a:p>
          <a:p>
            <a:endParaRPr lang="en-US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4478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1325" y="560610"/>
            <a:ext cx="8911687" cy="1357090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>
                <a:solidFill>
                  <a:srgbClr val="C00000"/>
                </a:solidFill>
              </a:rPr>
              <a:t>希望各位同学树立科学</a:t>
            </a:r>
            <a:r>
              <a:rPr lang="zh-CN" altLang="en-US" sz="4400" b="1" dirty="0" smtClean="0">
                <a:solidFill>
                  <a:srgbClr val="C00000"/>
                </a:solidFill>
              </a:rPr>
              <a:t>精神和责任</a:t>
            </a:r>
            <a:r>
              <a:rPr lang="zh-CN" altLang="en-US" sz="4400" b="1" dirty="0">
                <a:solidFill>
                  <a:srgbClr val="C00000"/>
                </a:solidFill>
              </a:rPr>
              <a:t>意识，严格按照规范要求开展入户调查</a:t>
            </a:r>
            <a:r>
              <a:rPr lang="zh-CN" altLang="en-US" sz="4400" b="1" dirty="0" smtClean="0">
                <a:solidFill>
                  <a:srgbClr val="C00000"/>
                </a:solidFill>
              </a:rPr>
              <a:t>！</a:t>
            </a:r>
            <a:endParaRPr kumimoji="1"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92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66900" y="672326"/>
            <a:ext cx="8911687" cy="683990"/>
          </a:xfrm>
        </p:spPr>
        <p:txBody>
          <a:bodyPr/>
          <a:lstStyle/>
          <a:p>
            <a:r>
              <a:rPr kumimoji="1" lang="zh-CN" altLang="en-US" dirty="0" smtClean="0">
                <a:latin typeface="SimSun" charset="-122"/>
                <a:ea typeface="SimSun" charset="-122"/>
                <a:cs typeface="SimSun" charset="-122"/>
              </a:rPr>
              <a:t>程杰</a:t>
            </a:r>
            <a:endParaRPr kumimoji="1" lang="zh-CN" altLang="en-US" dirty="0"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78000" y="1901862"/>
            <a:ext cx="5676900" cy="3777622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dirty="0" smtClean="0"/>
              <a:t>中国社会科学院人口与劳动经济研究所副研究员</a:t>
            </a:r>
            <a:r>
              <a:rPr kumimoji="1" lang="zh-CN" altLang="en-US" sz="2000" dirty="0"/>
              <a:t>，</a:t>
            </a:r>
            <a:r>
              <a:rPr kumimoji="1" lang="zh-CN" altLang="en-US" sz="2000" dirty="0" smtClean="0"/>
              <a:t>经济学博士。</a:t>
            </a:r>
            <a:endParaRPr kumimoji="1" lang="en-US" altLang="zh-CN" sz="20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000" dirty="0" smtClean="0"/>
          </a:p>
          <a:p>
            <a:pPr marL="0" lvl="0" indent="0" defTabSz="914400">
              <a:spcBef>
                <a:spcPts val="0"/>
              </a:spcBef>
              <a:buClrTx/>
              <a:buNone/>
            </a:pPr>
            <a:r>
              <a:rPr kumimoji="1" lang="zh-CN" altLang="en-US" sz="2000" dirty="0" smtClean="0"/>
              <a:t>从事社会保障与劳动就业研究。主持和参与国家自然科学基金、国家社科基金、世界银行和国际劳工组织咨询项目、国家发展和改革委员会委托课题、中国社会科学院创新工程项目等</a:t>
            </a:r>
            <a:r>
              <a:rPr kumimoji="1" lang="en-US" altLang="zh-CN" sz="2000" dirty="0" smtClean="0"/>
              <a:t>40</a:t>
            </a:r>
            <a:r>
              <a:rPr kumimoji="1" lang="zh-CN" altLang="en-US" sz="2000" dirty="0" smtClean="0"/>
              <a:t>余项，公开发表国内外学术文章</a:t>
            </a:r>
            <a:r>
              <a:rPr kumimoji="1" lang="en-US" altLang="zh-CN" sz="2000" dirty="0" smtClean="0"/>
              <a:t>50</a:t>
            </a:r>
            <a:r>
              <a:rPr kumimoji="1" lang="zh-CN" altLang="en-US" sz="2000" dirty="0" smtClean="0"/>
              <a:t>余篇。多次获得中国社科院优秀对策信息奖。</a:t>
            </a:r>
            <a:r>
              <a:rPr lang="zh-CN" altLang="en-US" sz="2000" dirty="0"/>
              <a:t>中国社科院青年人文社会科学研究中心第三届理事会理事、副</a:t>
            </a:r>
            <a:r>
              <a:rPr lang="zh-CN" altLang="en-US" sz="2000" dirty="0" smtClean="0"/>
              <a:t>秘书长。</a:t>
            </a:r>
            <a:endParaRPr kumimoji="1" lang="en-US" altLang="zh-CN" sz="20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1717" y="2006600"/>
            <a:ext cx="4675757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4165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SimSun" charset="-122"/>
                <a:ea typeface="SimSun" charset="-122"/>
                <a:cs typeface="SimSun" charset="-122"/>
              </a:rPr>
              <a:t>一</a:t>
            </a:r>
            <a:r>
              <a:rPr lang="zh-CN" altLang="en-US" b="1" dirty="0" smtClean="0">
                <a:solidFill>
                  <a:srgbClr val="FF0000"/>
                </a:solidFill>
                <a:latin typeface="SimSun" charset="-122"/>
                <a:ea typeface="SimSun" charset="-122"/>
                <a:cs typeface="SimSun" charset="-122"/>
              </a:rPr>
              <a:t>、项目背景</a:t>
            </a:r>
            <a:endParaRPr lang="zh-CN" altLang="en-US" b="1" dirty="0">
              <a:solidFill>
                <a:srgbClr val="FF0000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1438275"/>
            <a:ext cx="9094788" cy="493395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中国老龄化进程加快，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年全国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岁及以上老年人口突破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亿人，占全国人口比重达到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17.3%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，失能半失能老人超过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4000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万人，老年人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长期照护需求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激增。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我国长期照护保险制度尚处于探索试点阶段，首批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个城市先行先试，全国层面的统一制度亟待研究制定。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本项目是首个全国性、大范围长期照护保险需求抽样调查，旨在为国家相关政策制定和保险产品设计提供依据。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578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8125" y="598710"/>
            <a:ext cx="8911687" cy="81099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二、调查方法：随机抽样调查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2824" y="1712681"/>
            <a:ext cx="8915400" cy="4746171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调查数据质量是调查研究结论可靠性、科学性的前提。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调查样本代表性是调查数据质量的关键。</a:t>
            </a:r>
            <a:endParaRPr lang="en-US" altLang="zh-CN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随机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原则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是确保调查样本代表性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的基本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原则。</a:t>
            </a:r>
            <a:endParaRPr lang="en-US" altLang="zh-C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随机抽样调查能够用较少的样本推断总体</a:t>
            </a:r>
            <a:r>
              <a:rPr lang="zh-CN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90604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抽样调查中的常见认识误区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1438275"/>
            <a:ext cx="8915400" cy="52578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zh-CN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调查样本量越多越好吗？</a:t>
            </a:r>
            <a:endParaRPr lang="en-US" altLang="zh-CN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6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调查样本的代表性远比调查样本的多少更重要！按照科学抽样原则获取的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个样本比没有抽样原则的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个样本价值更大。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随机抽样调查就是“见到谁就访问谁”吗？</a:t>
            </a:r>
            <a:endParaRPr lang="en-US" altLang="zh-CN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60000"/>
              </a:lnSpc>
            </a:pPr>
            <a:r>
              <a:rPr lang="zh-CN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随机抽样有严格的抽样原则，常见的所谓随机街访属于“随意访问”。例如，在通过社区活动中心“打麻将”、“跳广场舞”的老人填写问卷，都属于典型的随意调查，存在严重的抽样偏差。</a:t>
            </a: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0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369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本次调查抽样过程：分层随机抽样</a:t>
            </a:r>
            <a:endParaRPr kumimoji="1"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023870" y="1632904"/>
            <a:ext cx="1977390" cy="684845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调查城市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36570" y="2623503"/>
            <a:ext cx="1977390" cy="645795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主城区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23870" y="3723007"/>
            <a:ext cx="1977390" cy="624205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街道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06725" y="4710437"/>
            <a:ext cx="1977390" cy="704839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社区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下箭头 7"/>
          <p:cNvSpPr/>
          <p:nvPr/>
        </p:nvSpPr>
        <p:spPr>
          <a:xfrm>
            <a:off x="3715385" y="2329180"/>
            <a:ext cx="560070" cy="24892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下箭头 8"/>
          <p:cNvSpPr/>
          <p:nvPr/>
        </p:nvSpPr>
        <p:spPr>
          <a:xfrm>
            <a:off x="3715385" y="3327402"/>
            <a:ext cx="560070" cy="29940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>
            <a:off x="3715385" y="4392935"/>
            <a:ext cx="560070" cy="27178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5791200" y="1447800"/>
            <a:ext cx="5611812" cy="52578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zh-CN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调查范围：覆盖全国首批长期照护保险制度</a:t>
            </a:r>
            <a:r>
              <a:rPr lang="en-US" altLang="zh-C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个试点城市，以及自主探索实施的城市。以主城区为对象。</a:t>
            </a:r>
            <a:endParaRPr lang="en-US" altLang="zh-CN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抽样方法：以全国第六次人口普查常住人口数为抽样框，按照与人口规模等比例原则，随机抽取拟被调查的街道。</a:t>
            </a:r>
            <a:endParaRPr lang="en-US" altLang="zh-CN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再根据街道下辖社区情况，随机抽取拟被调查社区。</a:t>
            </a:r>
            <a:endParaRPr lang="en-US" altLang="zh-CN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社区抽样由课题组统一完成，社区中的住户抽样由调查员和督导员协助完成。</a:t>
            </a:r>
            <a:endParaRPr lang="en-US" altLang="zh-CN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endParaRPr lang="en-US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06725" y="5827089"/>
            <a:ext cx="1977390" cy="675311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住户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下箭头 14"/>
          <p:cNvSpPr/>
          <p:nvPr/>
        </p:nvSpPr>
        <p:spPr>
          <a:xfrm>
            <a:off x="3715385" y="5477827"/>
            <a:ext cx="560070" cy="28671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473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97650" y="615173"/>
            <a:ext cx="8911687" cy="128089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三、住户抽样方法：两步法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27070" y="1790700"/>
            <a:ext cx="1977390" cy="74295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社区摸底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27070" y="3002280"/>
            <a:ext cx="1977390" cy="74295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抽中建筑物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27070" y="4191000"/>
            <a:ext cx="1977390" cy="74295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建筑物摸底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27070" y="5408295"/>
            <a:ext cx="1977390" cy="74295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抽中住户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01740" y="1790700"/>
            <a:ext cx="409194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smtClean="0">
                <a:solidFill>
                  <a:srgbClr val="FFFF00"/>
                </a:solidFill>
              </a:rPr>
              <a:t>建立建筑物清单</a:t>
            </a:r>
            <a:endParaRPr lang="zh-CN" altLang="en-US" sz="2400" b="1" dirty="0">
              <a:solidFill>
                <a:srgbClr val="FFFF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301740" y="3002280"/>
            <a:ext cx="409194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rgbClr val="FFFF00"/>
                </a:solidFill>
              </a:rPr>
              <a:t>随机抽取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5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栋建筑物</a:t>
            </a:r>
            <a:endParaRPr lang="zh-CN" alt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01740" y="4191000"/>
            <a:ext cx="409194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rgbClr val="FFFF00"/>
                </a:solidFill>
              </a:rPr>
              <a:t>建立住户清单</a:t>
            </a:r>
            <a:endParaRPr lang="zh-CN" alt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301740" y="5408295"/>
            <a:ext cx="4091940" cy="742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rgbClr val="FFFF00"/>
                </a:solidFill>
              </a:rPr>
              <a:t>随机抽取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20~30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个被访户</a:t>
            </a:r>
            <a:endParaRPr lang="zh-CN" altLang="en-US" sz="2400" b="1" dirty="0">
              <a:solidFill>
                <a:srgbClr val="FFFF00"/>
              </a:solidFill>
            </a:endParaRPr>
          </a:p>
        </p:txBody>
      </p:sp>
      <p:sp>
        <p:nvSpPr>
          <p:cNvPr id="14" name="下箭头 13"/>
          <p:cNvSpPr/>
          <p:nvPr/>
        </p:nvSpPr>
        <p:spPr>
          <a:xfrm>
            <a:off x="3918585" y="2545080"/>
            <a:ext cx="560070" cy="35433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下箭头 14"/>
          <p:cNvSpPr/>
          <p:nvPr/>
        </p:nvSpPr>
        <p:spPr>
          <a:xfrm>
            <a:off x="3935730" y="3762375"/>
            <a:ext cx="560070" cy="35433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下箭头 15"/>
          <p:cNvSpPr/>
          <p:nvPr/>
        </p:nvSpPr>
        <p:spPr>
          <a:xfrm>
            <a:off x="3935730" y="4945380"/>
            <a:ext cx="560070" cy="35433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箭头连接符 17"/>
          <p:cNvCxnSpPr>
            <a:stCxn id="4" idx="3"/>
            <a:endCxn id="9" idx="1"/>
          </p:cNvCxnSpPr>
          <p:nvPr/>
        </p:nvCxnSpPr>
        <p:spPr>
          <a:xfrm>
            <a:off x="5204460" y="2162175"/>
            <a:ext cx="109728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5" idx="3"/>
            <a:endCxn id="10" idx="1"/>
          </p:cNvCxnSpPr>
          <p:nvPr/>
        </p:nvCxnSpPr>
        <p:spPr>
          <a:xfrm>
            <a:off x="5204460" y="3373755"/>
            <a:ext cx="109728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6" idx="3"/>
            <a:endCxn id="11" idx="1"/>
          </p:cNvCxnSpPr>
          <p:nvPr/>
        </p:nvCxnSpPr>
        <p:spPr>
          <a:xfrm>
            <a:off x="5204460" y="4562475"/>
            <a:ext cx="109728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7" idx="3"/>
            <a:endCxn id="12" idx="1"/>
          </p:cNvCxnSpPr>
          <p:nvPr/>
        </p:nvCxnSpPr>
        <p:spPr>
          <a:xfrm>
            <a:off x="5204460" y="5779770"/>
            <a:ext cx="1097280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第一步：抽中被调查建筑物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3487" y="1600201"/>
            <a:ext cx="8915400" cy="5257799"/>
          </a:xfrm>
        </p:spPr>
        <p:txBody>
          <a:bodyPr>
            <a:normAutofit fontScale="85000" lnSpcReduction="10000"/>
          </a:bodyPr>
          <a:lstStyle/>
          <a:p>
            <a:pPr marL="342900" lvl="1" indent="-342900">
              <a:lnSpc>
                <a:spcPct val="180000"/>
              </a:lnSpc>
            </a:pP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摸清社区内所有居民住宅用途的建筑物</a:t>
            </a:r>
            <a:r>
              <a:rPr lang="zh-C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，按照地理位置对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建筑物进行编号并建立列表，采取等距离抽样原则，从前往后随机抽取</a:t>
            </a:r>
            <a:r>
              <a:rPr lang="en-US" altLang="zh-CN" sz="26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6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zh-CN" alt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被调查建筑物。</a:t>
            </a:r>
            <a:endParaRPr lang="en-US" altLang="zh-CN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CN" sz="26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2600" dirty="0" smtClean="0">
                <a:solidFill>
                  <a:schemeClr val="tx1"/>
                </a:solidFill>
              </a:rPr>
              <a:t>注意事项：</a:t>
            </a:r>
            <a:endParaRPr lang="en-US" altLang="zh-CN" sz="2600" dirty="0" smtClean="0">
              <a:solidFill>
                <a:schemeClr val="tx1"/>
              </a:solidFill>
            </a:endParaRPr>
          </a:p>
          <a:p>
            <a:pPr lvl="2"/>
            <a:r>
              <a:rPr lang="zh-CN" altLang="en-US" sz="2600" dirty="0">
                <a:solidFill>
                  <a:srgbClr val="C00000"/>
                </a:solidFill>
              </a:rPr>
              <a:t>排除学生宿舍、养老院、办公楼、厂房等非居民住宅建筑物</a:t>
            </a:r>
            <a:r>
              <a:rPr lang="zh-CN" altLang="en-US" sz="2600" dirty="0" smtClean="0">
                <a:solidFill>
                  <a:srgbClr val="C00000"/>
                </a:solidFill>
              </a:rPr>
              <a:t>。</a:t>
            </a:r>
            <a:endParaRPr lang="en-US" altLang="zh-CN" sz="2600" dirty="0" smtClean="0">
              <a:solidFill>
                <a:srgbClr val="C00000"/>
              </a:solidFill>
            </a:endParaRPr>
          </a:p>
          <a:p>
            <a:pPr lvl="2"/>
            <a:r>
              <a:rPr lang="zh-CN" altLang="en-US" sz="2600" dirty="0">
                <a:solidFill>
                  <a:srgbClr val="C00000"/>
                </a:solidFill>
              </a:rPr>
              <a:t>正在拆迁、回迁房未入住的建筑物不列入。</a:t>
            </a:r>
            <a:endParaRPr lang="en-US" altLang="zh-CN" sz="2600" dirty="0">
              <a:solidFill>
                <a:srgbClr val="C00000"/>
              </a:solidFill>
            </a:endParaRPr>
          </a:p>
          <a:p>
            <a:pPr lvl="2"/>
            <a:r>
              <a:rPr lang="zh-CN" altLang="en-US" sz="2600" dirty="0">
                <a:solidFill>
                  <a:srgbClr val="C00000"/>
                </a:solidFill>
              </a:rPr>
              <a:t>散落的平房或临时搭建的房屋，组合起来作为一个</a:t>
            </a:r>
            <a:r>
              <a:rPr lang="zh-CN" altLang="en-US" sz="2600" dirty="0" smtClean="0">
                <a:solidFill>
                  <a:srgbClr val="C00000"/>
                </a:solidFill>
              </a:rPr>
              <a:t>建筑物列出。</a:t>
            </a:r>
            <a:endParaRPr lang="en-US" altLang="zh-CN" sz="2600" dirty="0" smtClean="0">
              <a:solidFill>
                <a:srgbClr val="C00000"/>
              </a:solidFill>
            </a:endParaRPr>
          </a:p>
          <a:p>
            <a:pPr lvl="2"/>
            <a:r>
              <a:rPr lang="zh-CN" altLang="en-US" sz="2600" dirty="0" smtClean="0">
                <a:solidFill>
                  <a:srgbClr val="C00000"/>
                </a:solidFill>
              </a:rPr>
              <a:t>优先通过与社区居委会沟通，获取本社区建筑物信息，再通过实际走访观察核实信息，确保建筑物清单不重复、不遗漏。</a:t>
            </a:r>
            <a:endParaRPr lang="en-US" altLang="zh-CN" sz="26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0720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第二步：抽中被调查户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52686" y="1587499"/>
            <a:ext cx="9218613" cy="5118101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17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对被抽中的建筑物，摸清所有居民住宅情况</a:t>
            </a:r>
            <a:r>
              <a:rPr lang="zh-CN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，从一单元一层开始，登记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住宅地址信息并进行编号，同样按照等距离抽样原则，分别从每栋建筑物随机</a:t>
            </a:r>
            <a:r>
              <a:rPr lang="zh-CN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抽取</a:t>
            </a:r>
            <a:r>
              <a:rPr lang="en-US" altLang="zh-CN" sz="2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户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被调查户，每个小区</a:t>
            </a:r>
            <a:r>
              <a:rPr lang="zh-CN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共计</a:t>
            </a:r>
            <a:r>
              <a:rPr lang="en-US" altLang="zh-CN" sz="2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户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被调查户。</a:t>
            </a:r>
            <a:endParaRPr lang="en-US" altLang="zh-CN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CN" sz="2400" dirty="0" smtClean="0"/>
          </a:p>
          <a:p>
            <a:pPr lvl="1"/>
            <a:r>
              <a:rPr lang="zh-CN" altLang="en-US" sz="2400" dirty="0" smtClean="0"/>
              <a:t>注意事项：</a:t>
            </a:r>
            <a:endParaRPr lang="en-US" altLang="zh-CN" sz="2400" dirty="0" smtClean="0"/>
          </a:p>
          <a:p>
            <a:pPr lvl="2">
              <a:lnSpc>
                <a:spcPct val="90000"/>
              </a:lnSpc>
            </a:pPr>
            <a:r>
              <a:rPr lang="zh-CN" altLang="en-US" sz="2200" dirty="0">
                <a:solidFill>
                  <a:srgbClr val="C00000"/>
                </a:solidFill>
              </a:rPr>
              <a:t>住宅地址要写清楚，如</a:t>
            </a:r>
            <a:r>
              <a:rPr lang="en-US" altLang="zh-CN" sz="2200" dirty="0">
                <a:solidFill>
                  <a:srgbClr val="C00000"/>
                </a:solidFill>
              </a:rPr>
              <a:t>XX</a:t>
            </a:r>
            <a:r>
              <a:rPr lang="zh-CN" altLang="en-US" sz="2200" dirty="0">
                <a:solidFill>
                  <a:srgbClr val="C00000"/>
                </a:solidFill>
              </a:rPr>
              <a:t>小区</a:t>
            </a:r>
            <a:r>
              <a:rPr lang="en-US" altLang="zh-CN" sz="2200" dirty="0">
                <a:solidFill>
                  <a:srgbClr val="C00000"/>
                </a:solidFill>
              </a:rPr>
              <a:t>XX</a:t>
            </a:r>
            <a:r>
              <a:rPr lang="zh-CN" altLang="en-US" sz="2200" dirty="0">
                <a:solidFill>
                  <a:srgbClr val="C00000"/>
                </a:solidFill>
              </a:rPr>
              <a:t>号楼</a:t>
            </a:r>
            <a:r>
              <a:rPr lang="en-US" altLang="zh-CN" sz="2200" dirty="0">
                <a:solidFill>
                  <a:srgbClr val="C00000"/>
                </a:solidFill>
              </a:rPr>
              <a:t>XX</a:t>
            </a:r>
            <a:r>
              <a:rPr lang="zh-CN" altLang="en-US" sz="2200" dirty="0">
                <a:solidFill>
                  <a:srgbClr val="C00000"/>
                </a:solidFill>
              </a:rPr>
              <a:t>号。</a:t>
            </a:r>
            <a:endParaRPr lang="en-US" altLang="zh-CN" sz="2200" dirty="0">
              <a:solidFill>
                <a:srgbClr val="C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zh-CN" altLang="en-US" sz="2200" dirty="0">
                <a:solidFill>
                  <a:srgbClr val="C00000"/>
                </a:solidFill>
              </a:rPr>
              <a:t>一户多宅情况（如两个房子打通、上下楼房子为一户）只填写其中一个住宅</a:t>
            </a:r>
            <a:r>
              <a:rPr lang="zh-CN" altLang="en-US" sz="2200" dirty="0" smtClean="0">
                <a:solidFill>
                  <a:srgbClr val="C00000"/>
                </a:solidFill>
              </a:rPr>
              <a:t>。</a:t>
            </a:r>
            <a:endParaRPr lang="en-US" altLang="zh-CN" sz="2200" dirty="0" smtClean="0">
              <a:solidFill>
                <a:srgbClr val="C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zh-CN" altLang="en-US" sz="2200" dirty="0" smtClean="0">
                <a:solidFill>
                  <a:srgbClr val="C00000"/>
                </a:solidFill>
              </a:rPr>
              <a:t>一宅多户情况（如合租房）视为两户或多户分别填写，可以自行编号。</a:t>
            </a:r>
            <a:endParaRPr lang="en-US" altLang="zh-CN" sz="2200" dirty="0" smtClean="0">
              <a:solidFill>
                <a:srgbClr val="C0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zh-CN" altLang="en-US" sz="2200" dirty="0" smtClean="0">
                <a:solidFill>
                  <a:srgbClr val="C00000"/>
                </a:solidFill>
              </a:rPr>
              <a:t>优先通过与居委会沟通，获取被抽中建筑物内所有居民住宅信息，再通过实际走访观察核实信息，确保住宅户不重复、不遗漏。</a:t>
            </a:r>
            <a:endParaRPr lang="en-US" altLang="zh-CN" sz="2200" dirty="0">
              <a:solidFill>
                <a:srgbClr val="C00000"/>
              </a:solidFill>
            </a:endParaRPr>
          </a:p>
          <a:p>
            <a:pPr lvl="2"/>
            <a:endParaRPr lang="en-US" altLang="zh-CN" sz="2000" dirty="0">
              <a:solidFill>
                <a:srgbClr val="FF0000"/>
              </a:solidFill>
            </a:endParaRPr>
          </a:p>
          <a:p>
            <a:pPr lvl="2"/>
            <a:endParaRPr lang="en-US" altLang="zh-CN" sz="2000" dirty="0">
              <a:solidFill>
                <a:srgbClr val="FF0000"/>
              </a:solidFill>
            </a:endParaRPr>
          </a:p>
          <a:p>
            <a:pPr lvl="2"/>
            <a:endParaRPr lang="en-US" altLang="zh-CN" sz="2000" dirty="0" smtClean="0"/>
          </a:p>
          <a:p>
            <a:pPr marL="457200" lvl="1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999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91824" y="624110"/>
            <a:ext cx="8911687" cy="128089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四、被访者选择：“右手原则”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91824" y="1676400"/>
            <a:ext cx="9513888" cy="48514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当被抽中住户的家庭常住人口（居住半年及以上且生活共同开支的人）超过</a:t>
            </a:r>
            <a:r>
              <a:rPr lang="en-US" altLang="zh-CN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人，采用“右手原则”确定被访问者填答问卷。</a:t>
            </a:r>
            <a:endParaRPr lang="en-US" altLang="zh-CN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“右手原则”即进门后从右边第一个房间里实际居住的家庭成员，开始寻找符合条件的被访者。</a:t>
            </a:r>
            <a:endParaRPr lang="en-US" altLang="zh-CN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若符合条件的被访问者拒绝接受调查，不能随意用其他家庭成员替换，应该选择终止调查，选择替换住户样本。</a:t>
            </a:r>
            <a:endParaRPr lang="en-US" altLang="zh-CN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替换住户样本同样采用“右手原则”，即被拒绝访问住户的右手边第一家，以此类推。若右手边没有其他家庭</a:t>
            </a:r>
            <a:r>
              <a:rPr lang="zh-CN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，选择上</a:t>
            </a:r>
            <a:r>
              <a:rPr lang="zh-CN" alt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一层楼继续</a:t>
            </a:r>
            <a:r>
              <a:rPr lang="zh-CN" alt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寻找被访户。</a:t>
            </a:r>
            <a:endParaRPr lang="zh-CN" alt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858837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941</TotalTime>
  <Words>1054</Words>
  <Application>Microsoft Macintosh PowerPoint</Application>
  <PresentationFormat>宽屏</PresentationFormat>
  <Paragraphs>71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Calibri</vt:lpstr>
      <vt:lpstr>Century Gothic</vt:lpstr>
      <vt:lpstr>SimHei</vt:lpstr>
      <vt:lpstr>SimSun</vt:lpstr>
      <vt:lpstr>Times New Roman</vt:lpstr>
      <vt:lpstr>Wingdings 3</vt:lpstr>
      <vt:lpstr>黑体</vt:lpstr>
      <vt:lpstr>宋体</vt:lpstr>
      <vt:lpstr>幼圆</vt:lpstr>
      <vt:lpstr>Arial</vt:lpstr>
      <vt:lpstr>丝状</vt:lpstr>
      <vt:lpstr>中国大学生保险责任行2018年暑期社会实践 全国长期照护保险调研项目 抽样方法与注意事项</vt:lpstr>
      <vt:lpstr>一、项目背景</vt:lpstr>
      <vt:lpstr>二、调查方法：随机抽样调查</vt:lpstr>
      <vt:lpstr>抽样调查中的常见认识误区</vt:lpstr>
      <vt:lpstr>本次调查抽样过程：分层随机抽样</vt:lpstr>
      <vt:lpstr>三、住户抽样方法：两步法</vt:lpstr>
      <vt:lpstr>第一步：抽中被调查建筑物</vt:lpstr>
      <vt:lpstr>第二步：抽中被调查户</vt:lpstr>
      <vt:lpstr>四、被访者选择：“右手原则”</vt:lpstr>
      <vt:lpstr>我们能够在抽样调查中有何收获？</vt:lpstr>
      <vt:lpstr>希望各位同学树立科学精神和责任意识，严格按照规范要求开展入户调查！</vt:lpstr>
      <vt:lpstr>程杰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中国城市劳动力调查培训会  ——社区摸底与抽样框</dc:title>
  <dc:creator>chengjie</dc:creator>
  <cp:lastModifiedBy>111579</cp:lastModifiedBy>
  <cp:revision>293</cp:revision>
  <cp:lastPrinted>2016-07-30T05:50:34Z</cp:lastPrinted>
  <dcterms:created xsi:type="dcterms:W3CDTF">2016-07-28T06:32:39Z</dcterms:created>
  <dcterms:modified xsi:type="dcterms:W3CDTF">2018-08-01T16:07:41Z</dcterms:modified>
</cp:coreProperties>
</file>