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7" r:id="rId2"/>
    <p:sldId id="259" r:id="rId3"/>
    <p:sldId id="275" r:id="rId4"/>
    <p:sldId id="261" r:id="rId5"/>
    <p:sldId id="276" r:id="rId6"/>
    <p:sldId id="282" r:id="rId7"/>
    <p:sldId id="284" r:id="rId8"/>
    <p:sldId id="283" r:id="rId9"/>
    <p:sldId id="285" r:id="rId10"/>
    <p:sldId id="286" r:id="rId11"/>
    <p:sldId id="287" r:id="rId12"/>
    <p:sldId id="288" r:id="rId13"/>
    <p:sldId id="289" r:id="rId14"/>
  </p:sldIdLst>
  <p:sldSz cx="12192000" cy="6858000"/>
  <p:notesSz cx="6797675" cy="987425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snapToGrid="0">
      <p:cViewPr varScale="1">
        <p:scale>
          <a:sx n="85" d="100"/>
          <a:sy n="85" d="100"/>
        </p:scale>
        <p:origin x="-56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330" y="-120"/>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75827DFF-B3B0-475B-9ECA-317E1A6E04EA}" type="datetimeFigureOut">
              <a:rPr lang="zh-CN" altLang="en-US" smtClean="0"/>
              <a:pPr/>
              <a:t>2018/8/6</a:t>
            </a:fld>
            <a:endParaRPr lang="zh-CN" altLang="en-US"/>
          </a:p>
        </p:txBody>
      </p:sp>
      <p:sp>
        <p:nvSpPr>
          <p:cNvPr id="4" name="页脚占位符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C664BCCD-834C-40A5-A981-15832475C1F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D25B0369-E148-476A-86FF-BE048D1B9149}" type="datetimeFigureOut">
              <a:rPr lang="zh-CN" altLang="en-US" smtClean="0"/>
              <a:pPr/>
              <a:t>2018/8/6</a:t>
            </a:fld>
            <a:endParaRPr lang="zh-CN" altLang="en-US"/>
          </a:p>
        </p:txBody>
      </p:sp>
      <p:sp>
        <p:nvSpPr>
          <p:cNvPr id="4" name="幻灯片图像占位符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ABABF5F5-2D13-4EAE-BCDF-91A574AF92F9}" type="slidenum">
              <a:rPr lang="zh-CN" altLang="en-US" smtClean="0"/>
              <a:pPr/>
              <a:t>‹#›</a:t>
            </a:fld>
            <a:endParaRPr lang="zh-CN" altLang="en-US"/>
          </a:p>
        </p:txBody>
      </p:sp>
    </p:spTree>
    <p:extLst>
      <p:ext uri="{BB962C8B-B14F-4D97-AF65-F5344CB8AC3E}">
        <p14:creationId xmlns="" xmlns:p14="http://schemas.microsoft.com/office/powerpoint/2010/main" val="4184311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p:sp>
      <p:sp>
        <p:nvSpPr>
          <p:cNvPr id="5123" name="备注占位符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endParaRPr lang="zh-CN" altLang="en-US"/>
          </a:p>
        </p:txBody>
      </p:sp>
      <p:sp>
        <p:nvSpPr>
          <p:cNvPr id="5124" name="灯片编号占位符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fld id="{0B20DD16-4E8D-41DC-B57A-967B90BE5BE5}" type="slidenum">
              <a:rPr lang="zh-CN" altLang="en-US">
                <a:solidFill>
                  <a:srgbClr val="000000"/>
                </a:solidFill>
                <a:latin typeface="Calibri" pitchFamily="34" charset="0"/>
              </a:rPr>
              <a:pPr/>
              <a:t>1</a:t>
            </a:fld>
            <a:endParaRPr lang="zh-CN" altLang="en-US">
              <a:solidFill>
                <a:srgbClr val="000000"/>
              </a:solidFill>
              <a:latin typeface="Calibri" pitchFamily="34" charset="0"/>
            </a:endParaRPr>
          </a:p>
        </p:txBody>
      </p:sp>
      <p:sp>
        <p:nvSpPr>
          <p:cNvPr id="5125" name="日期占位符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en-US" altLang="zh-CN">
                <a:solidFill>
                  <a:srgbClr val="000000"/>
                </a:solidFill>
                <a:latin typeface="Calibri" pitchFamily="34" charset="0"/>
              </a:rPr>
              <a:t>2016/3/10</a:t>
            </a:r>
            <a:endParaRPr lang="zh-CN" altLang="en-US">
              <a:solidFill>
                <a:srgbClr val="000000"/>
              </a:solidFill>
              <a:latin typeface="Calibri" pitchFamily="34" charset="0"/>
            </a:endParaRPr>
          </a:p>
        </p:txBody>
      </p:sp>
    </p:spTree>
    <p:extLst>
      <p:ext uri="{BB962C8B-B14F-4D97-AF65-F5344CB8AC3E}">
        <p14:creationId xmlns="" xmlns:p14="http://schemas.microsoft.com/office/powerpoint/2010/main" val="12081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lvl1pPr>
              <a:defRPr sz="4400">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atin typeface="微软雅黑" panose="020B0503020204020204" pitchFamily="34" charset="-122"/>
                <a:ea typeface="微软雅黑" panose="020B0503020204020204" pitchFamily="34" charset="-122"/>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p>
        </p:txBody>
      </p:sp>
      <p:sp>
        <p:nvSpPr>
          <p:cNvPr id="4" name="Rectangle 4"/>
          <p:cNvSpPr>
            <a:spLocks noGrp="1" noChangeArrowheads="1"/>
          </p:cNvSpPr>
          <p:nvPr>
            <p:ph type="dt" sz="half" idx="10"/>
          </p:nvPr>
        </p:nvSpPr>
        <p:spPr>
          <a:ln/>
        </p:spPr>
        <p:txBody>
          <a:bodyPr/>
          <a:lstStyle>
            <a:lvl1pPr>
              <a:defRPr/>
            </a:lvl1pPr>
          </a:lstStyle>
          <a:p>
            <a:pPr>
              <a:defRPr/>
            </a:pPr>
            <a:fld id="{CEC04376-A386-4072-A7F2-7F6EC3DB03AB}" type="datetime1">
              <a:rPr lang="zh-CN" altLang="en-US"/>
              <a:pPr>
                <a:defRPr/>
              </a:pPr>
              <a:t>2018/8/6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303B2E3-62B6-41F0-AB24-4B7C91047C95}" type="slidenum">
              <a:rPr lang="zh-CN" altLang="en-US"/>
              <a:pPr/>
              <a:t>‹#›</a:t>
            </a:fld>
            <a:endParaRPr lang="en-US" altLang="zh-CN"/>
          </a:p>
        </p:txBody>
      </p:sp>
    </p:spTree>
    <p:extLst>
      <p:ext uri="{BB962C8B-B14F-4D97-AF65-F5344CB8AC3E}">
        <p14:creationId xmlns="" xmlns:p14="http://schemas.microsoft.com/office/powerpoint/2010/main" val="2344139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normAutofit/>
          </a:bodyPr>
          <a:lstStyle>
            <a:lvl1pPr>
              <a:defRPr lang="zh-CN" altLang="en-US" sz="4400" dirty="0">
                <a:solidFill>
                  <a:schemeClr val="tx1"/>
                </a:solidFill>
                <a:latin typeface="+mj-lt"/>
                <a:ea typeface="+mj-ea"/>
                <a:cs typeface="+mj-cs"/>
              </a:defRPr>
            </a:lvl1pPr>
          </a:lstStyle>
          <a:p>
            <a:r>
              <a:rPr lang="zh-CN" altLang="en-US" dirty="0"/>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fld id="{B80E2D9C-E052-4843-A24B-3A4E3180B377}" type="datetime1">
              <a:rPr lang="zh-CN" altLang="en-US"/>
              <a:pPr>
                <a:defRPr/>
              </a:pPr>
              <a:t>2018/8/6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E3EABFB-D135-406E-8CB7-8E2CE282F2BA}" type="slidenum">
              <a:rPr lang="zh-CN" altLang="en-US"/>
              <a:pPr/>
              <a:t>‹#›</a:t>
            </a:fld>
            <a:endParaRPr lang="en-US" altLang="zh-CN"/>
          </a:p>
        </p:txBody>
      </p:sp>
    </p:spTree>
    <p:extLst>
      <p:ext uri="{BB962C8B-B14F-4D97-AF65-F5344CB8AC3E}">
        <p14:creationId xmlns="" xmlns:p14="http://schemas.microsoft.com/office/powerpoint/2010/main" val="73406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normAutofit/>
          </a:bodyPr>
          <a:lstStyle>
            <a:lvl1pPr>
              <a:defRPr lang="zh-CN" altLang="en-US" sz="4400" dirty="0">
                <a:solidFill>
                  <a:schemeClr val="tx1"/>
                </a:solidFill>
                <a:latin typeface="+mj-lt"/>
                <a:ea typeface="+mj-ea"/>
                <a:cs typeface="+mj-cs"/>
              </a:defRPr>
            </a:lvl1pPr>
          </a:lstStyle>
          <a:p>
            <a:r>
              <a:rPr lang="zh-CN" altLang="en-US" dirty="0"/>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fld id="{BB6EBA95-54C2-4A79-B93E-5DCDFCEF1B44}" type="datetime1">
              <a:rPr lang="zh-CN" altLang="en-US"/>
              <a:pPr>
                <a:defRPr/>
              </a:pPr>
              <a:t>2018/8/6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9EE633-86BA-43D9-AD09-BAEE087D8744}" type="slidenum">
              <a:rPr lang="zh-CN" altLang="en-US"/>
              <a:pPr/>
              <a:t>‹#›</a:t>
            </a:fld>
            <a:endParaRPr lang="en-US" altLang="zh-CN"/>
          </a:p>
        </p:txBody>
      </p:sp>
    </p:spTree>
    <p:extLst>
      <p:ext uri="{BB962C8B-B14F-4D97-AF65-F5344CB8AC3E}">
        <p14:creationId xmlns="" xmlns:p14="http://schemas.microsoft.com/office/powerpoint/2010/main" val="315238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normAutofit/>
          </a:bodyPr>
          <a:lstStyle>
            <a:lvl1pPr>
              <a:defRPr lang="zh-CN" altLang="en-US" sz="2800" dirty="0">
                <a:solidFill>
                  <a:schemeClr val="tx1"/>
                </a:solidFill>
                <a:latin typeface="微软雅黑" panose="020B0503020204020204" pitchFamily="34" charset="-122"/>
                <a:ea typeface="微软雅黑" panose="020B0503020204020204" pitchFamily="34" charset="-122"/>
                <a:cs typeface="+mj-cs"/>
              </a:defRPr>
            </a:lvl1pPr>
          </a:lstStyle>
          <a:p>
            <a:r>
              <a:rPr lang="zh-CN" altLang="en-US" dirty="0"/>
              <a:t>单击此处编辑母版标题样式</a:t>
            </a:r>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4"/>
          <p:cNvSpPr>
            <a:spLocks noGrp="1" noChangeArrowheads="1"/>
          </p:cNvSpPr>
          <p:nvPr>
            <p:ph type="dt" sz="half" idx="10"/>
          </p:nvPr>
        </p:nvSpPr>
        <p:spPr>
          <a:ln/>
        </p:spPr>
        <p:txBody>
          <a:bodyPr/>
          <a:lstStyle>
            <a:lvl1pPr>
              <a:defRPr/>
            </a:lvl1pPr>
          </a:lstStyle>
          <a:p>
            <a:pPr>
              <a:defRPr/>
            </a:pPr>
            <a:fld id="{DB291041-3C6E-4839-B0A8-B7036AEC1A42}" type="datetime1">
              <a:rPr lang="zh-CN" altLang="en-US"/>
              <a:pPr>
                <a:defRPr/>
              </a:pPr>
              <a:t>2018/8/6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9123F7-9AD8-4912-99F8-24CE1642193C}" type="slidenum">
              <a:rPr lang="zh-CN" altLang="en-US"/>
              <a:pPr/>
              <a:t>‹#›</a:t>
            </a:fld>
            <a:endParaRPr lang="en-US" altLang="zh-CN"/>
          </a:p>
        </p:txBody>
      </p:sp>
    </p:spTree>
    <p:extLst>
      <p:ext uri="{BB962C8B-B14F-4D97-AF65-F5344CB8AC3E}">
        <p14:creationId xmlns="" xmlns:p14="http://schemas.microsoft.com/office/powerpoint/2010/main" val="179536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2800" b="1" cap="all">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800">
                <a:latin typeface="微软雅黑" panose="020B0503020204020204" pitchFamily="34" charset="-122"/>
                <a:ea typeface="微软雅黑" panose="020B0503020204020204" pitchFamily="34" charset="-122"/>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dirty="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CDD74EE7-06B8-48F0-8A59-454CBFE0F40F}" type="datetime1">
              <a:rPr lang="zh-CN" altLang="en-US"/>
              <a:pPr>
                <a:defRPr/>
              </a:pPr>
              <a:t>2018/8/6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D346D28-4102-42ED-846B-AC22B00FABEA}" type="slidenum">
              <a:rPr lang="zh-CN" altLang="en-US"/>
              <a:pPr/>
              <a:t>‹#›</a:t>
            </a:fld>
            <a:endParaRPr lang="en-US" altLang="zh-CN"/>
          </a:p>
        </p:txBody>
      </p:sp>
    </p:spTree>
    <p:extLst>
      <p:ext uri="{BB962C8B-B14F-4D97-AF65-F5344CB8AC3E}">
        <p14:creationId xmlns="" xmlns:p14="http://schemas.microsoft.com/office/powerpoint/2010/main" val="295721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normAutofit/>
          </a:bodyPr>
          <a:lstStyle>
            <a:lvl1pPr algn="ctr" rtl="0" eaLnBrk="0" fontAlgn="base" hangingPunct="0">
              <a:spcBef>
                <a:spcPct val="0"/>
              </a:spcBef>
              <a:spcAft>
                <a:spcPct val="0"/>
              </a:spcAft>
              <a:defRPr lang="zh-CN" altLang="en-US" sz="4400" dirty="0">
                <a:solidFill>
                  <a:schemeClr val="tx1"/>
                </a:solidFill>
                <a:latin typeface="+mj-lt"/>
                <a:ea typeface="+mj-ea"/>
                <a:cs typeface="+mj-cs"/>
              </a:defRPr>
            </a:lvl1pPr>
          </a:lstStyle>
          <a:p>
            <a:r>
              <a:rPr lang="zh-CN" altLang="en-US" dirty="0"/>
              <a:t>单击此处编辑母版标题样式</a:t>
            </a:r>
          </a:p>
        </p:txBody>
      </p:sp>
      <p:sp>
        <p:nvSpPr>
          <p:cNvPr id="3" name="内容占位符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dt" sz="half" idx="10"/>
          </p:nvPr>
        </p:nvSpPr>
        <p:spPr>
          <a:ln/>
        </p:spPr>
        <p:txBody>
          <a:bodyPr/>
          <a:lstStyle>
            <a:lvl1pPr>
              <a:defRPr/>
            </a:lvl1pPr>
          </a:lstStyle>
          <a:p>
            <a:pPr>
              <a:defRPr/>
            </a:pPr>
            <a:fld id="{32F8099E-C844-435B-85D6-E745B9C0E59D}" type="datetime1">
              <a:rPr lang="zh-CN" altLang="en-US"/>
              <a:pPr>
                <a:defRPr/>
              </a:pPr>
              <a:t>2018/8/6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F7FDFC1-D771-4166-818C-58F1056BB15F}" type="slidenum">
              <a:rPr lang="zh-CN" altLang="en-US"/>
              <a:pPr/>
              <a:t>‹#›</a:t>
            </a:fld>
            <a:endParaRPr lang="en-US" altLang="zh-CN"/>
          </a:p>
        </p:txBody>
      </p:sp>
    </p:spTree>
    <p:extLst>
      <p:ext uri="{BB962C8B-B14F-4D97-AF65-F5344CB8AC3E}">
        <p14:creationId xmlns="" xmlns:p14="http://schemas.microsoft.com/office/powerpoint/2010/main" val="4032195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normAutofit/>
          </a:bodyPr>
          <a:lstStyle>
            <a:lvl1pPr>
              <a:defRPr lang="zh-CN" altLang="en-US" sz="4400" dirty="0">
                <a:solidFill>
                  <a:schemeClr val="tx1"/>
                </a:solidFill>
                <a:latin typeface="+mj-lt"/>
                <a:ea typeface="+mj-ea"/>
                <a:cs typeface="+mj-cs"/>
              </a:defRPr>
            </a:lvl1pPr>
          </a:lstStyle>
          <a:p>
            <a:r>
              <a:rPr lang="zh-CN" altLang="en-US" dirty="0"/>
              <a:t>单击此处编辑母版标题样式</a:t>
            </a:r>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dt" sz="half" idx="10"/>
          </p:nvPr>
        </p:nvSpPr>
        <p:spPr>
          <a:ln/>
        </p:spPr>
        <p:txBody>
          <a:bodyPr/>
          <a:lstStyle>
            <a:lvl1pPr>
              <a:defRPr/>
            </a:lvl1pPr>
          </a:lstStyle>
          <a:p>
            <a:pPr>
              <a:defRPr/>
            </a:pPr>
            <a:fld id="{75004C26-05AB-41AB-95AB-DB79147A15AC}" type="datetime1">
              <a:rPr lang="zh-CN" altLang="en-US"/>
              <a:pPr>
                <a:defRPr/>
              </a:pPr>
              <a:t>2018/8/6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F207F0B-A559-47C4-967C-87ABB0EDC845}" type="slidenum">
              <a:rPr lang="zh-CN" altLang="en-US"/>
              <a:pPr/>
              <a:t>‹#›</a:t>
            </a:fld>
            <a:endParaRPr lang="en-US" altLang="zh-CN"/>
          </a:p>
        </p:txBody>
      </p:sp>
    </p:spTree>
    <p:extLst>
      <p:ext uri="{BB962C8B-B14F-4D97-AF65-F5344CB8AC3E}">
        <p14:creationId xmlns="" xmlns:p14="http://schemas.microsoft.com/office/powerpoint/2010/main" val="44356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normAutofit/>
          </a:bodyPr>
          <a:lstStyle>
            <a:lvl1pPr>
              <a:defRPr lang="zh-CN" altLang="en-US" sz="4400" dirty="0">
                <a:solidFill>
                  <a:schemeClr val="tx1"/>
                </a:solidFill>
                <a:latin typeface="+mj-lt"/>
                <a:ea typeface="+mj-ea"/>
                <a:cs typeface="+mj-cs"/>
              </a:defRPr>
            </a:lvl1pPr>
          </a:lstStyle>
          <a:p>
            <a:r>
              <a:rPr lang="zh-CN" altLang="en-US" dirty="0"/>
              <a:t>单击此处编辑母版标题样式</a:t>
            </a:r>
          </a:p>
        </p:txBody>
      </p:sp>
      <p:sp>
        <p:nvSpPr>
          <p:cNvPr id="3" name="Rectangle 4"/>
          <p:cNvSpPr>
            <a:spLocks noGrp="1" noChangeArrowheads="1"/>
          </p:cNvSpPr>
          <p:nvPr>
            <p:ph type="dt" sz="half" idx="10"/>
          </p:nvPr>
        </p:nvSpPr>
        <p:spPr>
          <a:ln/>
        </p:spPr>
        <p:txBody>
          <a:bodyPr/>
          <a:lstStyle>
            <a:lvl1pPr>
              <a:defRPr/>
            </a:lvl1pPr>
          </a:lstStyle>
          <a:p>
            <a:pPr>
              <a:defRPr/>
            </a:pPr>
            <a:fld id="{AA658040-ED58-4A40-8AC5-0451E284A918}" type="datetime1">
              <a:rPr lang="zh-CN" altLang="en-US"/>
              <a:pPr>
                <a:defRPr/>
              </a:pPr>
              <a:t>2018/8/6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5E1118D-51BE-4723-8B83-2B714A2447F6}" type="slidenum">
              <a:rPr lang="zh-CN" altLang="en-US"/>
              <a:pPr/>
              <a:t>‹#›</a:t>
            </a:fld>
            <a:endParaRPr lang="en-US" altLang="zh-CN"/>
          </a:p>
        </p:txBody>
      </p:sp>
    </p:spTree>
    <p:extLst>
      <p:ext uri="{BB962C8B-B14F-4D97-AF65-F5344CB8AC3E}">
        <p14:creationId xmlns="" xmlns:p14="http://schemas.microsoft.com/office/powerpoint/2010/main" val="198375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E42D736-D8BB-47D8-B2C4-98B77A22FE35}" type="datetime1">
              <a:rPr lang="zh-CN" altLang="en-US"/>
              <a:pPr>
                <a:defRPr/>
              </a:pPr>
              <a:t>2018/8/6</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B00BD0E-C0F7-4363-A527-C28400BFAAC8}" type="slidenum">
              <a:rPr lang="zh-CN" altLang="en-US"/>
              <a:pPr/>
              <a:t>‹#›</a:t>
            </a:fld>
            <a:endParaRPr lang="en-US" altLang="zh-CN"/>
          </a:p>
        </p:txBody>
      </p:sp>
    </p:spTree>
    <p:extLst>
      <p:ext uri="{BB962C8B-B14F-4D97-AF65-F5344CB8AC3E}">
        <p14:creationId xmlns="" xmlns:p14="http://schemas.microsoft.com/office/powerpoint/2010/main" val="327172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nchor="b">
            <a:noAutofit/>
          </a:bodyPr>
          <a:lstStyle>
            <a:lvl1pPr algn="l">
              <a:defRPr lang="zh-CN" altLang="en-US" sz="3600" dirty="0">
                <a:solidFill>
                  <a:schemeClr val="tx1"/>
                </a:solidFill>
                <a:latin typeface="+mj-lt"/>
                <a:ea typeface="+mj-ea"/>
                <a:cs typeface="+mj-cs"/>
              </a:defRPr>
            </a:lvl1pPr>
          </a:lstStyle>
          <a:p>
            <a:r>
              <a:rPr lang="zh-CN" altLang="en-US" dirty="0"/>
              <a:t>单击此处编辑母版标题样式</a:t>
            </a:r>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F1BD5874-7C1E-41B2-8AA3-EC1B2552B702}" type="datetime1">
              <a:rPr lang="zh-CN" altLang="en-US"/>
              <a:pPr>
                <a:defRPr/>
              </a:pPr>
              <a:t>2018/8/6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2957700-35D4-40BB-BC22-EBF870B286D7}" type="slidenum">
              <a:rPr lang="zh-CN" altLang="en-US"/>
              <a:pPr/>
              <a:t>‹#›</a:t>
            </a:fld>
            <a:endParaRPr lang="en-US" altLang="zh-CN"/>
          </a:p>
        </p:txBody>
      </p:sp>
    </p:spTree>
    <p:extLst>
      <p:ext uri="{BB962C8B-B14F-4D97-AF65-F5344CB8AC3E}">
        <p14:creationId xmlns="" xmlns:p14="http://schemas.microsoft.com/office/powerpoint/2010/main" val="363869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96BBFAA-065D-47CE-B4AB-C2D0D89F13D3}" type="datetime1">
              <a:rPr lang="zh-CN" altLang="en-US"/>
              <a:pPr>
                <a:defRPr/>
              </a:pPr>
              <a:t>2018/8/6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3748C96-0C4E-4FA0-85D2-344687EB85A1}" type="slidenum">
              <a:rPr lang="zh-CN" altLang="en-US"/>
              <a:pPr/>
              <a:t>‹#›</a:t>
            </a:fld>
            <a:endParaRPr lang="en-US" altLang="zh-CN"/>
          </a:p>
        </p:txBody>
      </p:sp>
    </p:spTree>
    <p:extLst>
      <p:ext uri="{BB962C8B-B14F-4D97-AF65-F5344CB8AC3E}">
        <p14:creationId xmlns="" xmlns:p14="http://schemas.microsoft.com/office/powerpoint/2010/main" val="317723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10"/>
          <p:cNvSpPr>
            <a:spLocks noChangeArrowheads="1"/>
          </p:cNvSpPr>
          <p:nvPr/>
        </p:nvSpPr>
        <p:spPr bwMode="auto">
          <a:xfrm>
            <a:off x="-154517" y="6165850"/>
            <a:ext cx="717551"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0" fontAlgn="base" hangingPunct="0">
              <a:spcBef>
                <a:spcPct val="0"/>
              </a:spcBef>
              <a:spcAft>
                <a:spcPct val="0"/>
              </a:spcAft>
            </a:pPr>
            <a:fld id="{FF108DAF-DC60-49B2-A4DC-342B44C41106}" type="slidenum">
              <a:rPr lang="zh-CN" altLang="en-US" sz="1400">
                <a:solidFill>
                  <a:srgbClr val="000000"/>
                </a:solidFill>
                <a:ea typeface="MS PGothic" pitchFamily="34" charset="-128"/>
              </a:rPr>
              <a:pPr algn="r" eaLnBrk="0" fontAlgn="base" hangingPunct="0">
                <a:spcBef>
                  <a:spcPct val="0"/>
                </a:spcBef>
                <a:spcAft>
                  <a:spcPct val="0"/>
                </a:spcAft>
              </a:pPr>
              <a:t>‹#›</a:t>
            </a:fld>
            <a:endParaRPr lang="en-US" altLang="zh-CN" sz="1400">
              <a:solidFill>
                <a:srgbClr val="000000"/>
              </a:solidFill>
              <a:ea typeface="MS PGothic" pitchFamily="34" charset="-128"/>
            </a:endParaRPr>
          </a:p>
        </p:txBody>
      </p:sp>
      <p:sp>
        <p:nvSpPr>
          <p:cNvPr id="16387" name="Rectangle 4"/>
          <p:cNvSpPr>
            <a:spLocks noGrp="1" noChangeArrowheads="1"/>
          </p:cNvSpPr>
          <p:nvPr>
            <p:ph type="dt" sz="half" idx="2"/>
          </p:nvPr>
        </p:nvSpPr>
        <p:spPr bwMode="auto">
          <a:xfrm>
            <a:off x="624417" y="6165850"/>
            <a:ext cx="28448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pitchFamily="34" charset="0"/>
                <a:ea typeface="MS PGothic" pitchFamily="34" charset="-128"/>
              </a:defRPr>
            </a:lvl1pPr>
          </a:lstStyle>
          <a:p>
            <a:pPr fontAlgn="base">
              <a:spcBef>
                <a:spcPct val="0"/>
              </a:spcBef>
              <a:spcAft>
                <a:spcPct val="0"/>
              </a:spcAft>
              <a:defRPr/>
            </a:pPr>
            <a:fld id="{C72FFA74-9E52-4453-B8D9-E31A36DC6EF1}" type="datetime1">
              <a:rPr lang="zh-CN" altLang="en-US"/>
              <a:pPr fontAlgn="base">
                <a:spcBef>
                  <a:spcPct val="0"/>
                </a:spcBef>
                <a:spcAft>
                  <a:spcPct val="0"/>
                </a:spcAft>
                <a:defRPr/>
              </a:pPr>
              <a:t>2018/8/6</a:t>
            </a:fld>
            <a:endParaRPr lang="en-US" dirty="0"/>
          </a:p>
        </p:txBody>
      </p:sp>
      <p:sp>
        <p:nvSpPr>
          <p:cNvPr id="16388"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pitchFamily="34" charset="0"/>
                <a:ea typeface="MS PGothic" pitchFamily="34" charset="-128"/>
              </a:defRPr>
            </a:lvl1pPr>
          </a:lstStyle>
          <a:p>
            <a:pPr fontAlgn="base">
              <a:spcBef>
                <a:spcPct val="0"/>
              </a:spcBef>
              <a:spcAft>
                <a:spcPct val="0"/>
              </a:spcAft>
              <a:defRPr/>
            </a:pPr>
            <a:endParaRPr lang="en-US"/>
          </a:p>
        </p:txBody>
      </p:sp>
      <p:sp>
        <p:nvSpPr>
          <p:cNvPr id="16389" name="Rectangle 6"/>
          <p:cNvSpPr>
            <a:spLocks noGrp="1" noChangeArrowheads="1"/>
          </p:cNvSpPr>
          <p:nvPr>
            <p:ph type="sldNum" sz="quarter" idx="4"/>
          </p:nvPr>
        </p:nvSpPr>
        <p:spPr bwMode="auto">
          <a:xfrm>
            <a:off x="11421533" y="6169025"/>
            <a:ext cx="719667"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ea typeface="MS PGothic" pitchFamily="34" charset="-128"/>
              </a:defRPr>
            </a:lvl1pPr>
          </a:lstStyle>
          <a:p>
            <a:pPr eaLnBrk="0" fontAlgn="base" hangingPunct="0">
              <a:spcBef>
                <a:spcPct val="0"/>
              </a:spcBef>
              <a:spcAft>
                <a:spcPct val="0"/>
              </a:spcAft>
            </a:pPr>
            <a:fld id="{D474CB57-C0E7-40BA-9E6E-21136811F2DB}" type="slidenum">
              <a:rPr lang="zh-CN" altLang="en-US"/>
              <a:pPr eaLnBrk="0" fontAlgn="base" hangingPunct="0">
                <a:spcBef>
                  <a:spcPct val="0"/>
                </a:spcBef>
                <a:spcAft>
                  <a:spcPct val="0"/>
                </a:spcAft>
              </a:pPr>
              <a:t>‹#›</a:t>
            </a:fld>
            <a:endParaRPr lang="en-US" altLang="zh-CN"/>
          </a:p>
        </p:txBody>
      </p:sp>
      <p:sp>
        <p:nvSpPr>
          <p:cNvPr id="1030" name="标题占位符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dirty="0"/>
              <a:t>单击此处编辑母版标题样式</a:t>
            </a:r>
            <a:endParaRPr lang="en-US" altLang="zh-CN" dirty="0"/>
          </a:p>
        </p:txBody>
      </p:sp>
      <p:sp>
        <p:nvSpPr>
          <p:cNvPr id="1031" name="文本占位符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altLang="zh-CN" dirty="0"/>
          </a:p>
        </p:txBody>
      </p:sp>
    </p:spTree>
    <p:extLst>
      <p:ext uri="{BB962C8B-B14F-4D97-AF65-F5344CB8AC3E}">
        <p14:creationId xmlns="" xmlns:p14="http://schemas.microsoft.com/office/powerpoint/2010/main" val="4109997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800" b="1">
          <a:solidFill>
            <a:schemeClr val="tx1"/>
          </a:solidFill>
          <a:latin typeface="华文新魏" panose="02010800040101010101" pitchFamily="2" charset="-122"/>
          <a:ea typeface="华文新魏" panose="02010800040101010101" pitchFamily="2" charset="-122"/>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eaLnBrk="0" fontAlgn="base" hangingPunct="0">
        <a:spcBef>
          <a:spcPct val="0"/>
        </a:spcBef>
        <a:spcAft>
          <a:spcPct val="0"/>
        </a:spcAft>
        <a:defRPr sz="4400">
          <a:solidFill>
            <a:schemeClr val="tx2"/>
          </a:solidFill>
          <a:latin typeface="Arial" pitchFamily="34" charset="0"/>
          <a:ea typeface="宋体" pitchFamily="2" charset="-122"/>
        </a:defRPr>
      </a:lvl6pPr>
      <a:lvl7pPr marL="914400" algn="ctr" rtl="0" eaLnBrk="0" fontAlgn="base" hangingPunct="0">
        <a:spcBef>
          <a:spcPct val="0"/>
        </a:spcBef>
        <a:spcAft>
          <a:spcPct val="0"/>
        </a:spcAft>
        <a:defRPr sz="4400">
          <a:solidFill>
            <a:schemeClr val="tx2"/>
          </a:solidFill>
          <a:latin typeface="Arial" pitchFamily="34" charset="0"/>
          <a:ea typeface="宋体" pitchFamily="2" charset="-122"/>
        </a:defRPr>
      </a:lvl7pPr>
      <a:lvl8pPr marL="1371600" algn="ctr" rtl="0" eaLnBrk="0" fontAlgn="base" hangingPunct="0">
        <a:spcBef>
          <a:spcPct val="0"/>
        </a:spcBef>
        <a:spcAft>
          <a:spcPct val="0"/>
        </a:spcAft>
        <a:defRPr sz="4400">
          <a:solidFill>
            <a:schemeClr val="tx2"/>
          </a:solidFill>
          <a:latin typeface="Arial" pitchFamily="34" charset="0"/>
          <a:ea typeface="宋体" pitchFamily="2" charset="-122"/>
        </a:defRPr>
      </a:lvl8pPr>
      <a:lvl9pPr marL="1828800" algn="ctr" rtl="0" eaLnBrk="0" fontAlgn="base" hangingPunct="0">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ea"/>
          <a:ea typeface="+mn-ea"/>
          <a:cs typeface="+mn-cs"/>
        </a:defRPr>
      </a:lvl1pPr>
      <a:lvl2pPr marL="742950" indent="-285750" algn="l" rtl="0" eaLnBrk="0" fontAlgn="base" hangingPunct="0">
        <a:spcBef>
          <a:spcPct val="20000"/>
        </a:spcBef>
        <a:spcAft>
          <a:spcPct val="0"/>
        </a:spcAft>
        <a:buChar char="–"/>
        <a:defRPr sz="2800">
          <a:solidFill>
            <a:schemeClr val="tx1"/>
          </a:solidFill>
          <a:latin typeface="+mn-ea"/>
          <a:ea typeface="+mn-ea"/>
        </a:defRPr>
      </a:lvl2pPr>
      <a:lvl3pPr marL="1143000" indent="-228600" algn="l" rtl="0" eaLnBrk="0" fontAlgn="base" hangingPunct="0">
        <a:spcBef>
          <a:spcPct val="20000"/>
        </a:spcBef>
        <a:spcAft>
          <a:spcPct val="0"/>
        </a:spcAft>
        <a:buChar char="•"/>
        <a:defRPr sz="2400">
          <a:solidFill>
            <a:schemeClr val="tx1"/>
          </a:solidFill>
          <a:latin typeface="+mn-ea"/>
          <a:ea typeface="+mn-ea"/>
        </a:defRPr>
      </a:lvl3pPr>
      <a:lvl4pPr marL="1600200" indent="-228600" algn="l" rtl="0" eaLnBrk="0" fontAlgn="base" hangingPunct="0">
        <a:spcBef>
          <a:spcPct val="20000"/>
        </a:spcBef>
        <a:spcAft>
          <a:spcPct val="0"/>
        </a:spcAft>
        <a:buChar char="–"/>
        <a:defRPr sz="2000">
          <a:solidFill>
            <a:schemeClr val="tx1"/>
          </a:solidFill>
          <a:latin typeface="+mn-ea"/>
          <a:ea typeface="+mn-ea"/>
        </a:defRPr>
      </a:lvl4pPr>
      <a:lvl5pPr marL="2057400" indent="-228600" algn="l" rtl="0" eaLnBrk="0" fontAlgn="base" hangingPunct="0">
        <a:spcBef>
          <a:spcPct val="20000"/>
        </a:spcBef>
        <a:spcAft>
          <a:spcPct val="0"/>
        </a:spcAft>
        <a:buChar char="»"/>
        <a:defRPr sz="2000">
          <a:solidFill>
            <a:schemeClr val="tx1"/>
          </a:solidFill>
          <a:latin typeface="+mn-ea"/>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__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Office_Word___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2"/>
          <p:cNvSpPr>
            <a:spLocks noGrp="1"/>
          </p:cNvSpPr>
          <p:nvPr>
            <p:ph type="ctrTitle"/>
          </p:nvPr>
        </p:nvSpPr>
        <p:spPr>
          <a:xfrm>
            <a:off x="989703" y="2130015"/>
            <a:ext cx="10363200" cy="1624403"/>
          </a:xfrm>
          <a:extLst/>
        </p:spPr>
        <p:txBody>
          <a:bodyPr rtlCol="0" anchor="t">
            <a:normAutofit/>
          </a:bodyPr>
          <a:lstStyle/>
          <a:p>
            <a:pPr algn="ctr">
              <a:defRPr/>
            </a:pPr>
            <a:r>
              <a:rPr lang="en-US" altLang="zh-CN" sz="4000" dirty="0">
                <a:latin typeface="华文楷体" pitchFamily="2" charset="-122"/>
                <a:ea typeface="华文楷体" pitchFamily="2" charset="-122"/>
              </a:rPr>
              <a:t>2018</a:t>
            </a:r>
            <a:r>
              <a:rPr lang="zh-CN" altLang="en-US" sz="4000" dirty="0">
                <a:latin typeface="华文楷体" pitchFamily="2" charset="-122"/>
                <a:ea typeface="华文楷体" pitchFamily="2" charset="-122"/>
              </a:rPr>
              <a:t>中保协大学生保险责任行社会实践活动</a:t>
            </a:r>
            <a:r>
              <a:rPr lang="en-US" altLang="zh-CN" sz="4000" dirty="0">
                <a:latin typeface="华文楷体" pitchFamily="2" charset="-122"/>
                <a:ea typeface="华文楷体" pitchFamily="2" charset="-122"/>
              </a:rPr>
              <a:t/>
            </a:r>
            <a:br>
              <a:rPr lang="en-US" altLang="zh-CN" sz="4000" dirty="0">
                <a:latin typeface="华文楷体" pitchFamily="2" charset="-122"/>
                <a:ea typeface="华文楷体" pitchFamily="2" charset="-122"/>
              </a:rPr>
            </a:br>
            <a:r>
              <a:rPr lang="en-US" altLang="zh-CN" sz="4000" dirty="0">
                <a:latin typeface="华文楷体" pitchFamily="2" charset="-122"/>
                <a:ea typeface="华文楷体" pitchFamily="2" charset="-122"/>
              </a:rPr>
              <a:t>——</a:t>
            </a:r>
            <a:r>
              <a:rPr lang="zh-CN" altLang="en-US" sz="4000" dirty="0">
                <a:latin typeface="华文楷体" pitchFamily="2" charset="-122"/>
                <a:ea typeface="华文楷体" pitchFamily="2" charset="-122"/>
              </a:rPr>
              <a:t>长期护理需求</a:t>
            </a:r>
            <a:r>
              <a:rPr lang="zh-CN" altLang="en-US" sz="4000" dirty="0" smtClean="0">
                <a:latin typeface="华文楷体" pitchFamily="2" charset="-122"/>
                <a:ea typeface="华文楷体" pitchFamily="2" charset="-122"/>
              </a:rPr>
              <a:t>调研问卷培训</a:t>
            </a:r>
            <a:endParaRPr lang="zh-CN" altLang="zh-CN" sz="4000" dirty="0">
              <a:latin typeface="华文楷体" pitchFamily="2" charset="-122"/>
              <a:ea typeface="华文楷体" pitchFamily="2" charset="-122"/>
            </a:endParaRPr>
          </a:p>
        </p:txBody>
      </p:sp>
      <p:pic>
        <p:nvPicPr>
          <p:cNvPr id="4099" name="Picture 6" descr="E:\素材\协会logo\标志1副本.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08213" y="260351"/>
            <a:ext cx="1420812" cy="925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副标题 3">
            <a:extLst>
              <a:ext uri="{FF2B5EF4-FFF2-40B4-BE49-F238E27FC236}">
                <a16:creationId xmlns="" xmlns:a16="http://schemas.microsoft.com/office/drawing/2014/main" id="{82D7F1F7-DEB6-422E-9BD0-8775C3D745BC}"/>
              </a:ext>
            </a:extLst>
          </p:cNvPr>
          <p:cNvSpPr>
            <a:spLocks noGrp="1"/>
          </p:cNvSpPr>
          <p:nvPr>
            <p:ph type="subTitle" idx="1"/>
          </p:nvPr>
        </p:nvSpPr>
        <p:spPr/>
        <p:txBody>
          <a:bodyPr/>
          <a:lstStyle/>
          <a:p>
            <a:endParaRPr lang="zh-CN" altLang="en-US"/>
          </a:p>
        </p:txBody>
      </p:sp>
    </p:spTree>
    <p:extLst>
      <p:ext uri="{BB962C8B-B14F-4D97-AF65-F5344CB8AC3E}">
        <p14:creationId xmlns="" xmlns:p14="http://schemas.microsoft.com/office/powerpoint/2010/main" val="1048149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609600" y="0"/>
            <a:ext cx="10972800" cy="1143000"/>
          </a:xfrm>
        </p:spPr>
        <p:txBody>
          <a:bodyPr>
            <a:normAutofit/>
          </a:bodyPr>
          <a:lstStyle/>
          <a:p>
            <a:r>
              <a:rPr sz="3200" dirty="0" smtClean="0"/>
              <a:t>常见问题及解决方法</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609600" y="1143000"/>
            <a:ext cx="10352049" cy="5280102"/>
          </a:xfrm>
        </p:spPr>
        <p:txBody>
          <a:bodyPr/>
          <a:lstStyle/>
          <a:p>
            <a:pPr marL="342900" lvl="1" indent="-342900">
              <a:buFont typeface="Wingdings" panose="05000000000000000000" pitchFamily="2" charset="2"/>
              <a:buChar char="n"/>
            </a:pPr>
            <a:r>
              <a:rPr lang="zh-CN" altLang="en-US" b="1" dirty="0" smtClean="0"/>
              <a:t> 拒绝回答</a:t>
            </a:r>
            <a:endParaRPr lang="en-US" altLang="zh-CN" b="1" dirty="0" smtClean="0"/>
          </a:p>
          <a:p>
            <a:pPr marL="742950" lvl="2" indent="-342900">
              <a:buFont typeface="Wingdings" pitchFamily="2" charset="2"/>
              <a:buChar char="ü"/>
            </a:pPr>
            <a:r>
              <a:rPr lang="zh-CN" altLang="en-US" b="1" dirty="0" smtClean="0">
                <a:cs typeface="+mn-cs"/>
              </a:rPr>
              <a:t>强调</a:t>
            </a:r>
            <a:r>
              <a:rPr lang="zh-CN" altLang="en-US" b="1" dirty="0" smtClean="0">
                <a:solidFill>
                  <a:srgbClr val="C00000"/>
                </a:solidFill>
                <a:cs typeface="+mn-cs"/>
              </a:rPr>
              <a:t>信息的重要性、调查的保密性</a:t>
            </a:r>
            <a:endParaRPr lang="en-US" altLang="zh-CN" b="1" dirty="0" smtClean="0">
              <a:solidFill>
                <a:srgbClr val="C00000"/>
              </a:solidFill>
              <a:cs typeface="+mn-cs"/>
            </a:endParaRPr>
          </a:p>
          <a:p>
            <a:pPr marL="742950" lvl="2" indent="-342900">
              <a:buFont typeface="Wingdings" pitchFamily="2" charset="2"/>
              <a:buChar char="ü"/>
            </a:pPr>
            <a:r>
              <a:rPr lang="zh-CN" altLang="en-US" dirty="0" smtClean="0"/>
              <a:t>“我问这个问题的目的不是要知道您的个人隐私，而是根据您提供的信息研究国家应该为老年人提供什么样的照料和护理服务，向政府建言献策。并且您的相关信息是严格保密的。”</a:t>
            </a:r>
            <a:endParaRPr lang="en-US" altLang="zh-CN" dirty="0" smtClean="0"/>
          </a:p>
          <a:p>
            <a:pPr marL="742950" lvl="2" indent="-342900">
              <a:buNone/>
            </a:pPr>
            <a:endParaRPr lang="en-US" altLang="zh-CN" b="1" dirty="0" smtClean="0">
              <a:solidFill>
                <a:srgbClr val="C00000"/>
              </a:solidFill>
              <a:cs typeface="+mn-cs"/>
            </a:endParaRPr>
          </a:p>
          <a:p>
            <a:pPr marL="342900" lvl="1" indent="-342900">
              <a:buFont typeface="Wingdings" panose="05000000000000000000" pitchFamily="2" charset="2"/>
              <a:buChar char="n"/>
            </a:pPr>
            <a:r>
              <a:rPr lang="zh-CN" altLang="en-US" b="1" dirty="0" smtClean="0"/>
              <a:t> 答非所问</a:t>
            </a:r>
            <a:r>
              <a:rPr lang="zh-CN" altLang="en-US" b="1" dirty="0" smtClean="0">
                <a:cs typeface="+mn-cs"/>
              </a:rPr>
              <a:t>：</a:t>
            </a:r>
            <a:endParaRPr lang="en-US" altLang="zh-CN" b="1" dirty="0" smtClean="0">
              <a:cs typeface="+mn-cs"/>
            </a:endParaRPr>
          </a:p>
          <a:p>
            <a:pPr lvl="1">
              <a:buFont typeface="Wingdings" pitchFamily="2" charset="2"/>
              <a:buChar char="ü"/>
            </a:pPr>
            <a:r>
              <a:rPr lang="zh-CN" altLang="en-US" sz="2400" b="1" dirty="0" smtClean="0"/>
              <a:t> 将讨论重新引回主题</a:t>
            </a:r>
            <a:endParaRPr lang="zh-CN" altLang="en-US" sz="2400" dirty="0" smtClean="0"/>
          </a:p>
          <a:p>
            <a:pPr marL="742950" lvl="2" indent="-342900">
              <a:buFont typeface="Wingdings" pitchFamily="2" charset="2"/>
              <a:buChar char="ü"/>
            </a:pPr>
            <a:r>
              <a:rPr lang="zh-CN" altLang="en-US" dirty="0" smtClean="0"/>
              <a:t>“您说的话</a:t>
            </a:r>
            <a:r>
              <a:rPr lang="en-US" altLang="en-US" dirty="0" smtClean="0"/>
              <a:t>/</a:t>
            </a:r>
            <a:r>
              <a:rPr lang="zh-CN" altLang="en-US" dirty="0" smtClean="0"/>
              <a:t>问的问题很有意思。我们能否在访谈结束后来讨论？”</a:t>
            </a:r>
          </a:p>
          <a:p>
            <a:pPr marL="742950" lvl="2" indent="-342900">
              <a:buFont typeface="Wingdings" pitchFamily="2" charset="2"/>
              <a:buChar char="ü"/>
            </a:pPr>
            <a:r>
              <a:rPr lang="zh-CN" altLang="en-US" dirty="0" smtClean="0"/>
              <a:t>“因为下面还有很多问题，为不耽误您的时间，我们是否可以先继续访谈</a:t>
            </a:r>
            <a:r>
              <a:rPr lang="en-US" altLang="en-US" dirty="0" smtClean="0"/>
              <a:t>/</a:t>
            </a:r>
            <a:r>
              <a:rPr lang="zh-CN" altLang="en-US" dirty="0" smtClean="0"/>
              <a:t>讨论下一个问题？”</a:t>
            </a:r>
            <a:endParaRPr lang="en-US" altLang="zh-CN" dirty="0" smtClean="0"/>
          </a:p>
        </p:txBody>
      </p:sp>
    </p:spTree>
    <p:extLst>
      <p:ext uri="{BB962C8B-B14F-4D97-AF65-F5344CB8AC3E}">
        <p14:creationId xmlns="" xmlns:p14="http://schemas.microsoft.com/office/powerpoint/2010/main" val="322650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609600" y="0"/>
            <a:ext cx="10972800" cy="1143000"/>
          </a:xfrm>
        </p:spPr>
        <p:txBody>
          <a:bodyPr>
            <a:normAutofit/>
          </a:bodyPr>
          <a:lstStyle/>
          <a:p>
            <a:r>
              <a:rPr sz="3200" dirty="0" smtClean="0"/>
              <a:t>常见问题及解决方法</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654205" y="1449658"/>
            <a:ext cx="10352049" cy="4728117"/>
          </a:xfrm>
        </p:spPr>
        <p:txBody>
          <a:bodyPr/>
          <a:lstStyle/>
          <a:p>
            <a:pPr marL="342900" lvl="1" indent="-342900">
              <a:buFont typeface="Wingdings" panose="05000000000000000000" pitchFamily="2" charset="2"/>
              <a:buChar char="n"/>
            </a:pPr>
            <a:r>
              <a:rPr lang="zh-CN" altLang="en-US" b="1" dirty="0" smtClean="0"/>
              <a:t> 自相矛盾或逻辑错误的回答</a:t>
            </a:r>
            <a:endParaRPr lang="en-US" altLang="zh-CN" b="1" dirty="0" smtClean="0"/>
          </a:p>
          <a:p>
            <a:pPr marL="742950" lvl="2" indent="-342900">
              <a:buFont typeface="Wingdings" pitchFamily="2" charset="2"/>
              <a:buChar char="ü"/>
            </a:pPr>
            <a:r>
              <a:rPr lang="zh-CN" altLang="en-US" b="1" dirty="0" smtClean="0">
                <a:solidFill>
                  <a:srgbClr val="C00000"/>
                </a:solidFill>
              </a:rPr>
              <a:t>不符合常理</a:t>
            </a:r>
            <a:r>
              <a:rPr lang="zh-CN" altLang="en-US" b="1" dirty="0" smtClean="0"/>
              <a:t>的明显错误</a:t>
            </a:r>
            <a:endParaRPr lang="en-US" altLang="zh-CN" b="1" dirty="0" smtClean="0">
              <a:solidFill>
                <a:srgbClr val="C00000"/>
              </a:solidFill>
              <a:cs typeface="+mn-cs"/>
            </a:endParaRPr>
          </a:p>
          <a:p>
            <a:pPr marL="1200150" lvl="3" indent="-342900">
              <a:buFont typeface="宋体" pitchFamily="2" charset="-122"/>
              <a:buChar char="-"/>
            </a:pPr>
            <a:r>
              <a:rPr lang="zh-CN" altLang="en-US" dirty="0" smtClean="0"/>
              <a:t>年龄：自报年龄与观察情况不符，或在正常范围之外</a:t>
            </a:r>
            <a:endParaRPr lang="en-US" altLang="zh-CN" dirty="0" smtClean="0"/>
          </a:p>
          <a:p>
            <a:pPr marL="1200150" lvl="3" indent="-342900">
              <a:buFont typeface="宋体" pitchFamily="2" charset="-122"/>
              <a:buChar char="-"/>
            </a:pPr>
            <a:r>
              <a:rPr lang="zh-CN" altLang="en-US" dirty="0" smtClean="0"/>
              <a:t>每月收入：“</a:t>
            </a:r>
            <a:r>
              <a:rPr lang="en-US" altLang="zh-CN" dirty="0" smtClean="0"/>
              <a:t>10</a:t>
            </a:r>
            <a:r>
              <a:rPr lang="zh-CN" altLang="en-US" dirty="0" smtClean="0"/>
              <a:t>万元”、“</a:t>
            </a:r>
            <a:r>
              <a:rPr lang="en-US" altLang="zh-CN" dirty="0" smtClean="0"/>
              <a:t>10</a:t>
            </a:r>
            <a:r>
              <a:rPr lang="zh-CN" altLang="en-US" dirty="0" smtClean="0"/>
              <a:t>元”等等</a:t>
            </a:r>
            <a:endParaRPr lang="en-US" altLang="zh-CN" dirty="0" smtClean="0"/>
          </a:p>
          <a:p>
            <a:pPr marL="742950" lvl="2" indent="-342900">
              <a:buFont typeface="Wingdings" pitchFamily="2" charset="2"/>
              <a:buChar char="ü"/>
            </a:pPr>
            <a:r>
              <a:rPr lang="zh-CN" altLang="en-US" b="1" dirty="0" smtClean="0">
                <a:solidFill>
                  <a:srgbClr val="C00000"/>
                </a:solidFill>
              </a:rPr>
              <a:t>前后矛盾</a:t>
            </a:r>
            <a:r>
              <a:rPr lang="zh-CN" altLang="en-US" b="1" dirty="0" smtClean="0"/>
              <a:t>的回答</a:t>
            </a:r>
            <a:endParaRPr lang="en-US" altLang="zh-CN" b="1" dirty="0" smtClean="0"/>
          </a:p>
          <a:p>
            <a:pPr marL="1200150" lvl="3" indent="-342900">
              <a:buFont typeface="宋体" pitchFamily="2" charset="-122"/>
              <a:buChar char="-"/>
            </a:pPr>
            <a:r>
              <a:rPr lang="zh-CN" altLang="en-US" dirty="0" smtClean="0"/>
              <a:t>前一题回答“没有子女”，后一题回答“与子女一起居住”</a:t>
            </a:r>
            <a:endParaRPr lang="en-US" altLang="zh-CN" dirty="0" smtClean="0"/>
          </a:p>
          <a:p>
            <a:pPr marL="742950" lvl="2" indent="-342900">
              <a:buFont typeface="Wingdings" pitchFamily="2" charset="2"/>
              <a:buChar char="ü"/>
            </a:pPr>
            <a:r>
              <a:rPr lang="zh-CN" altLang="en-US" b="1" dirty="0" smtClean="0">
                <a:solidFill>
                  <a:srgbClr val="C00000"/>
                </a:solidFill>
              </a:rPr>
              <a:t>解决方法：</a:t>
            </a:r>
            <a:r>
              <a:rPr lang="zh-CN" altLang="en-US" b="1" dirty="0" smtClean="0"/>
              <a:t>礼貌地要求受访者</a:t>
            </a:r>
            <a:r>
              <a:rPr lang="zh-CN" altLang="en-US" b="1" dirty="0" smtClean="0">
                <a:solidFill>
                  <a:srgbClr val="C00000"/>
                </a:solidFill>
              </a:rPr>
              <a:t>进行确认，或重新考虑和作答</a:t>
            </a:r>
            <a:endParaRPr lang="en-US" altLang="zh-CN" b="1" dirty="0" smtClean="0">
              <a:solidFill>
                <a:srgbClr val="C00000"/>
              </a:solidFill>
            </a:endParaRPr>
          </a:p>
          <a:p>
            <a:pPr marL="342900" lvl="1" indent="-342900">
              <a:buNone/>
            </a:pPr>
            <a:endParaRPr lang="en-US" altLang="zh-CN" sz="2000" dirty="0" smtClean="0"/>
          </a:p>
        </p:txBody>
      </p:sp>
    </p:spTree>
    <p:extLst>
      <p:ext uri="{BB962C8B-B14F-4D97-AF65-F5344CB8AC3E}">
        <p14:creationId xmlns="" xmlns:p14="http://schemas.microsoft.com/office/powerpoint/2010/main" val="3226506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609600" y="0"/>
            <a:ext cx="10972800" cy="1143000"/>
          </a:xfrm>
        </p:spPr>
        <p:txBody>
          <a:bodyPr>
            <a:normAutofit/>
          </a:bodyPr>
          <a:lstStyle/>
          <a:p>
            <a:r>
              <a:rPr sz="3200" dirty="0" smtClean="0"/>
              <a:t>常见问题及解决方法</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892098" y="981306"/>
            <a:ext cx="10114156" cy="5196469"/>
          </a:xfrm>
        </p:spPr>
        <p:txBody>
          <a:bodyPr/>
          <a:lstStyle/>
          <a:p>
            <a:pPr marL="342900" lvl="1" indent="-342900">
              <a:buFont typeface="Wingdings" panose="05000000000000000000" pitchFamily="2" charset="2"/>
              <a:buChar char="n"/>
            </a:pPr>
            <a:r>
              <a:rPr lang="zh-CN" altLang="en-US" b="1" dirty="0" smtClean="0"/>
              <a:t>征求调研员意见</a:t>
            </a:r>
            <a:endParaRPr lang="en-US" altLang="zh-CN" b="1" dirty="0" smtClean="0">
              <a:cs typeface="+mn-cs"/>
            </a:endParaRPr>
          </a:p>
          <a:p>
            <a:pPr lvl="1">
              <a:buNone/>
            </a:pPr>
            <a:r>
              <a:rPr lang="zh-CN" altLang="en-US" sz="2400" b="1" dirty="0" smtClean="0"/>
              <a:t> </a:t>
            </a:r>
            <a:r>
              <a:rPr lang="en-US" altLang="zh-CN" sz="2400" b="1" dirty="0" smtClean="0">
                <a:solidFill>
                  <a:srgbClr val="C00000"/>
                </a:solidFill>
              </a:rPr>
              <a:t>× </a:t>
            </a:r>
            <a:r>
              <a:rPr lang="zh-CN" altLang="en-US" sz="2400" b="1" dirty="0" smtClean="0">
                <a:solidFill>
                  <a:srgbClr val="C00000"/>
                </a:solidFill>
              </a:rPr>
              <a:t>错误的应对方法</a:t>
            </a:r>
            <a:endParaRPr lang="en-US" altLang="zh-CN" sz="2400" b="1" dirty="0" smtClean="0">
              <a:solidFill>
                <a:srgbClr val="C00000"/>
              </a:solidFill>
            </a:endParaRPr>
          </a:p>
          <a:p>
            <a:pPr marL="1144588" lvl="1"/>
            <a:r>
              <a:rPr lang="zh-CN" altLang="en-US" sz="2000" dirty="0" smtClean="0"/>
              <a:t>为受访者提供答案</a:t>
            </a:r>
            <a:endParaRPr lang="en-US" altLang="zh-CN" sz="2000" dirty="0" smtClean="0"/>
          </a:p>
          <a:p>
            <a:pPr marL="1144588" lvl="1"/>
            <a:r>
              <a:rPr lang="zh-CN" altLang="en-US" sz="2000" dirty="0" smtClean="0"/>
              <a:t>进行暗示</a:t>
            </a:r>
            <a:endParaRPr lang="en-US" altLang="zh-CN" sz="2000" dirty="0" smtClean="0"/>
          </a:p>
          <a:p>
            <a:pPr marL="1144588" lvl="1"/>
            <a:r>
              <a:rPr lang="zh-CN" altLang="en-US" sz="2000" dirty="0" smtClean="0"/>
              <a:t>按照自己的理解去解释问题或概念</a:t>
            </a:r>
            <a:endParaRPr lang="en-US" altLang="zh-CN" sz="2000" dirty="0" smtClean="0"/>
          </a:p>
          <a:p>
            <a:pPr marL="909638" lvl="1">
              <a:buNone/>
            </a:pPr>
            <a:r>
              <a:rPr lang="zh-CN" altLang="en-US" sz="2400" b="1" dirty="0" smtClean="0">
                <a:solidFill>
                  <a:srgbClr val="C00000"/>
                </a:solidFill>
              </a:rPr>
              <a:t>√ 正确的应对方法</a:t>
            </a:r>
          </a:p>
          <a:p>
            <a:pPr marL="1144588" lvl="1">
              <a:buFont typeface="宋体" pitchFamily="2" charset="-122"/>
              <a:buChar char="-"/>
            </a:pPr>
            <a:r>
              <a:rPr lang="zh-CN" altLang="en-US" sz="2000" dirty="0" smtClean="0"/>
              <a:t>如果是因为理解问题，重复脚本或问卷中的解释</a:t>
            </a:r>
            <a:endParaRPr lang="en-US" altLang="zh-CN" sz="2000" dirty="0" smtClean="0"/>
          </a:p>
          <a:p>
            <a:pPr marL="1144588" lvl="1">
              <a:buFont typeface="宋体" pitchFamily="2" charset="-122"/>
              <a:buChar char="-"/>
            </a:pPr>
            <a:r>
              <a:rPr lang="zh-CN" altLang="en-US" sz="2000" dirty="0" smtClean="0"/>
              <a:t>如果是因为不知如何作答，强调调研的目的是听取受访者本人的情况和看法，请他</a:t>
            </a:r>
            <a:r>
              <a:rPr lang="en-US" altLang="en-US" sz="2000" dirty="0" smtClean="0"/>
              <a:t>/</a:t>
            </a:r>
            <a:r>
              <a:rPr lang="zh-CN" altLang="en-US" sz="2000" dirty="0" smtClean="0"/>
              <a:t>她根据自己的实际状况和偏好作答</a:t>
            </a:r>
            <a:endParaRPr lang="en-US" altLang="zh-CN" sz="2000" dirty="0" smtClean="0"/>
          </a:p>
        </p:txBody>
      </p:sp>
    </p:spTree>
    <p:extLst>
      <p:ext uri="{BB962C8B-B14F-4D97-AF65-F5344CB8AC3E}">
        <p14:creationId xmlns="" xmlns:p14="http://schemas.microsoft.com/office/powerpoint/2010/main" val="3226506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709961" y="412596"/>
            <a:ext cx="10972800" cy="1143000"/>
          </a:xfrm>
        </p:spPr>
        <p:txBody>
          <a:bodyPr>
            <a:normAutofit/>
          </a:bodyPr>
          <a:lstStyle/>
          <a:p>
            <a:r>
              <a:rPr altLang="en-US" sz="3200" dirty="0" smtClean="0"/>
              <a:t>准备方法</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925552" y="1460809"/>
            <a:ext cx="10114156" cy="3166947"/>
          </a:xfrm>
        </p:spPr>
        <p:txBody>
          <a:bodyPr/>
          <a:lstStyle/>
          <a:p>
            <a:pPr marL="342900" lvl="1" indent="-342900">
              <a:buFont typeface="Wingdings" panose="05000000000000000000" pitchFamily="2" charset="2"/>
              <a:buChar char="n"/>
            </a:pPr>
            <a:r>
              <a:rPr lang="zh-CN" altLang="en-US" b="1" dirty="0" smtClean="0">
                <a:cs typeface="+mn-cs"/>
              </a:rPr>
              <a:t> 学习</a:t>
            </a:r>
            <a:r>
              <a:rPr lang="zh-CN" altLang="en-US" b="1" dirty="0" smtClean="0">
                <a:solidFill>
                  <a:srgbClr val="C00000"/>
                </a:solidFill>
                <a:cs typeface="+mn-cs"/>
              </a:rPr>
              <a:t>调研脚本和问卷</a:t>
            </a:r>
            <a:r>
              <a:rPr lang="zh-CN" altLang="en-US" b="1" dirty="0" smtClean="0">
                <a:cs typeface="+mn-cs"/>
              </a:rPr>
              <a:t>：概念和文本</a:t>
            </a:r>
            <a:endParaRPr lang="en-US" altLang="zh-CN" b="1" dirty="0" smtClean="0">
              <a:cs typeface="+mn-cs"/>
            </a:endParaRPr>
          </a:p>
          <a:p>
            <a:pPr marL="342900" lvl="1" indent="-342900">
              <a:buFont typeface="Wingdings" panose="05000000000000000000" pitchFamily="2" charset="2"/>
              <a:buChar char="n"/>
            </a:pPr>
            <a:r>
              <a:rPr lang="en-US" altLang="zh-CN" b="1" dirty="0" smtClean="0">
                <a:cs typeface="+mn-cs"/>
              </a:rPr>
              <a:t> </a:t>
            </a:r>
            <a:r>
              <a:rPr lang="zh-CN" altLang="en-US" b="1" dirty="0" smtClean="0">
                <a:cs typeface="+mn-cs"/>
              </a:rPr>
              <a:t>观看</a:t>
            </a:r>
            <a:r>
              <a:rPr lang="zh-CN" altLang="en-US" b="1" dirty="0" smtClean="0">
                <a:solidFill>
                  <a:srgbClr val="C00000"/>
                </a:solidFill>
                <a:cs typeface="+mn-cs"/>
              </a:rPr>
              <a:t>模拟视频</a:t>
            </a:r>
            <a:endParaRPr lang="en-US" altLang="zh-CN" b="1" dirty="0" smtClean="0">
              <a:solidFill>
                <a:srgbClr val="C00000"/>
              </a:solidFill>
              <a:cs typeface="+mn-cs"/>
            </a:endParaRPr>
          </a:p>
          <a:p>
            <a:pPr marL="342900" lvl="1" indent="-342900">
              <a:buFont typeface="Wingdings" panose="05000000000000000000" pitchFamily="2" charset="2"/>
              <a:buChar char="n"/>
            </a:pPr>
            <a:r>
              <a:rPr lang="en-US" altLang="zh-CN" b="1" dirty="0" smtClean="0">
                <a:cs typeface="+mn-cs"/>
              </a:rPr>
              <a:t> </a:t>
            </a:r>
            <a:r>
              <a:rPr lang="zh-CN" altLang="en-US" b="1" dirty="0" smtClean="0">
                <a:solidFill>
                  <a:srgbClr val="C00000"/>
                </a:solidFill>
                <a:cs typeface="+mn-cs"/>
              </a:rPr>
              <a:t>自我测试</a:t>
            </a:r>
            <a:endParaRPr lang="en-US" altLang="zh-CN" sz="2000" dirty="0" smtClean="0">
              <a:solidFill>
                <a:srgbClr val="C00000"/>
              </a:solidFill>
            </a:endParaRPr>
          </a:p>
        </p:txBody>
      </p:sp>
      <p:graphicFrame>
        <p:nvGraphicFramePr>
          <p:cNvPr id="6" name="对象 5"/>
          <p:cNvGraphicFramePr>
            <a:graphicFrameLocks noChangeAspect="1"/>
          </p:cNvGraphicFramePr>
          <p:nvPr/>
        </p:nvGraphicFramePr>
        <p:xfrm>
          <a:off x="4267200" y="2439485"/>
          <a:ext cx="914400" cy="771525"/>
        </p:xfrm>
        <a:graphic>
          <a:graphicData uri="http://schemas.openxmlformats.org/presentationml/2006/ole">
            <p:oleObj spid="_x0000_s2053" name="文档" showAsIcon="1" r:id="rId3" imgW="914400" imgH="771480" progId="Word.Document.12">
              <p:embed/>
            </p:oleObj>
          </a:graphicData>
        </a:graphic>
      </p:graphicFrame>
    </p:spTree>
    <p:extLst>
      <p:ext uri="{BB962C8B-B14F-4D97-AF65-F5344CB8AC3E}">
        <p14:creationId xmlns="" xmlns:p14="http://schemas.microsoft.com/office/powerpoint/2010/main" val="322650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D5AE8848-493A-4ECB-8C4D-1775C5C2615C}"/>
              </a:ext>
            </a:extLst>
          </p:cNvPr>
          <p:cNvSpPr>
            <a:spLocks noGrp="1"/>
          </p:cNvSpPr>
          <p:nvPr>
            <p:ph idx="1"/>
          </p:nvPr>
        </p:nvSpPr>
        <p:spPr>
          <a:xfrm>
            <a:off x="880948" y="581402"/>
            <a:ext cx="10270272" cy="5261837"/>
          </a:xfrm>
        </p:spPr>
        <p:txBody>
          <a:bodyPr>
            <a:normAutofit fontScale="85000" lnSpcReduction="20000"/>
          </a:bodyPr>
          <a:lstStyle/>
          <a:p>
            <a:pPr marL="0" indent="0">
              <a:buNone/>
            </a:pPr>
            <a:r>
              <a:rPr lang="zh-CN" altLang="en-US" sz="3600" b="1" dirty="0" smtClean="0">
                <a:latin typeface="微软雅黑" pitchFamily="34" charset="-122"/>
                <a:ea typeface="微软雅黑" pitchFamily="34" charset="-122"/>
              </a:rPr>
              <a:t>如何使用问卷</a:t>
            </a:r>
            <a:endParaRPr lang="en-US" altLang="zh-CN" sz="3600" b="1" dirty="0">
              <a:latin typeface="微软雅黑" pitchFamily="34" charset="-122"/>
              <a:ea typeface="微软雅黑" pitchFamily="34" charset="-122"/>
            </a:endParaRPr>
          </a:p>
          <a:p>
            <a:pPr marL="0" indent="0">
              <a:buNone/>
            </a:pPr>
            <a:endParaRPr lang="en-US" altLang="zh-CN" sz="3600" b="1" dirty="0"/>
          </a:p>
          <a:p>
            <a:pPr marL="2174875" indent="-1460500">
              <a:buNone/>
            </a:pPr>
            <a:r>
              <a:rPr lang="zh-CN" altLang="en-US" b="1" dirty="0" smtClean="0">
                <a:solidFill>
                  <a:srgbClr val="C00000"/>
                </a:solidFill>
              </a:rPr>
              <a:t>步骤</a:t>
            </a:r>
            <a:r>
              <a:rPr lang="en-US" altLang="zh-CN" b="1" dirty="0" smtClean="0">
                <a:solidFill>
                  <a:srgbClr val="C00000"/>
                </a:solidFill>
              </a:rPr>
              <a:t>1</a:t>
            </a:r>
            <a:r>
              <a:rPr lang="zh-CN" altLang="en-US" b="1" dirty="0" smtClean="0">
                <a:solidFill>
                  <a:srgbClr val="C00000"/>
                </a:solidFill>
              </a:rPr>
              <a:t>：</a:t>
            </a:r>
            <a:r>
              <a:rPr lang="zh-CN" altLang="en-US" b="1" dirty="0" smtClean="0"/>
              <a:t>调研脚本</a:t>
            </a:r>
            <a:endParaRPr lang="en-US" altLang="zh-CN" b="1" dirty="0" smtClean="0"/>
          </a:p>
          <a:p>
            <a:pPr marL="1773238" indent="-346075">
              <a:buFont typeface="Wingdings" pitchFamily="2" charset="2"/>
              <a:buChar char="n"/>
            </a:pPr>
            <a:r>
              <a:rPr lang="zh-CN" altLang="en-US" dirty="0" smtClean="0"/>
              <a:t> 自我介绍：介绍自己</a:t>
            </a:r>
            <a:endParaRPr lang="en-US" altLang="zh-CN" dirty="0" smtClean="0"/>
          </a:p>
          <a:p>
            <a:pPr marL="1773238" indent="-346075">
              <a:buFont typeface="Wingdings" pitchFamily="2" charset="2"/>
              <a:buChar char="n"/>
            </a:pPr>
            <a:r>
              <a:rPr lang="zh-CN" altLang="en-US" dirty="0" smtClean="0"/>
              <a:t> 长期护理调查介绍</a:t>
            </a:r>
            <a:endParaRPr lang="en-US" altLang="zh-CN" dirty="0" smtClean="0"/>
          </a:p>
          <a:p>
            <a:pPr marL="2063750" lvl="1" indent="-346075">
              <a:buFont typeface="Wingdings" pitchFamily="2" charset="2"/>
              <a:buChar char="ü"/>
            </a:pPr>
            <a:r>
              <a:rPr lang="zh-CN" altLang="en-US" dirty="0" smtClean="0"/>
              <a:t>长期护理调研的背景和意义</a:t>
            </a:r>
            <a:endParaRPr lang="en-US" altLang="zh-CN" dirty="0" smtClean="0"/>
          </a:p>
          <a:p>
            <a:pPr marL="2063750" lvl="1" indent="-346075">
              <a:buFont typeface="Wingdings" pitchFamily="2" charset="2"/>
              <a:buChar char="ü"/>
            </a:pPr>
            <a:r>
              <a:rPr lang="zh-CN" altLang="en-US" dirty="0" smtClean="0"/>
              <a:t>强调收集信息的重要性和保密性</a:t>
            </a:r>
            <a:endParaRPr lang="en-US" altLang="zh-CN" dirty="0" smtClean="0"/>
          </a:p>
          <a:p>
            <a:pPr marL="2063750" lvl="1" indent="-346075">
              <a:buFont typeface="Wingdings" pitchFamily="2" charset="2"/>
              <a:buChar char="ü"/>
            </a:pPr>
            <a:r>
              <a:rPr lang="zh-CN" altLang="en-US" dirty="0" smtClean="0"/>
              <a:t>征求意见</a:t>
            </a:r>
            <a:endParaRPr lang="en-US" altLang="zh-CN" dirty="0" smtClean="0"/>
          </a:p>
          <a:p>
            <a:pPr marL="1773238" indent="-346075">
              <a:buFont typeface="Wingdings" pitchFamily="2" charset="2"/>
              <a:buChar char="n"/>
            </a:pPr>
            <a:r>
              <a:rPr lang="zh-CN" altLang="en-US" dirty="0" smtClean="0"/>
              <a:t> 核心概念介绍：</a:t>
            </a:r>
            <a:r>
              <a:rPr lang="zh-CN" altLang="en-US" dirty="0" smtClean="0"/>
              <a:t>“长期护理”</a:t>
            </a:r>
            <a:endParaRPr lang="en-US" altLang="zh-CN" dirty="0" smtClean="0"/>
          </a:p>
          <a:p>
            <a:pPr marL="2063750" lvl="1" indent="-346075">
              <a:buFont typeface="Wingdings" pitchFamily="2" charset="2"/>
              <a:buChar char="ü"/>
            </a:pPr>
            <a:r>
              <a:rPr lang="zh-CN" altLang="en-US" dirty="0" smtClean="0"/>
              <a:t>对年龄较大或理解能力较弱的受访者，耐心解释概念</a:t>
            </a:r>
            <a:endParaRPr lang="en-US" altLang="zh-CN" dirty="0" smtClean="0"/>
          </a:p>
          <a:p>
            <a:pPr marL="2174875" indent="-1460500">
              <a:buNone/>
            </a:pPr>
            <a:endParaRPr lang="en-US" altLang="zh-CN" dirty="0" smtClean="0"/>
          </a:p>
          <a:p>
            <a:pPr marL="1228725" indent="-514350">
              <a:buNone/>
            </a:pPr>
            <a:r>
              <a:rPr lang="zh-CN" altLang="en-US" b="1" dirty="0" smtClean="0">
                <a:solidFill>
                  <a:srgbClr val="C00000"/>
                </a:solidFill>
              </a:rPr>
              <a:t>步骤</a:t>
            </a:r>
            <a:r>
              <a:rPr lang="en-US" altLang="zh-CN" b="1" dirty="0" smtClean="0">
                <a:solidFill>
                  <a:srgbClr val="C00000"/>
                </a:solidFill>
              </a:rPr>
              <a:t>2</a:t>
            </a:r>
            <a:r>
              <a:rPr lang="zh-CN" altLang="en-US" b="1" dirty="0" smtClean="0">
                <a:solidFill>
                  <a:srgbClr val="C00000"/>
                </a:solidFill>
              </a:rPr>
              <a:t>：</a:t>
            </a:r>
            <a:r>
              <a:rPr lang="zh-CN" altLang="en-US" b="1" dirty="0" smtClean="0"/>
              <a:t>问卷正文</a:t>
            </a:r>
            <a:endParaRPr lang="en-US" altLang="zh-CN" b="1" dirty="0">
              <a:solidFill>
                <a:srgbClr val="C00000"/>
              </a:solidFill>
            </a:endParaRPr>
          </a:p>
        </p:txBody>
      </p:sp>
      <p:graphicFrame>
        <p:nvGraphicFramePr>
          <p:cNvPr id="7" name="对象 6"/>
          <p:cNvGraphicFramePr>
            <a:graphicFrameLocks noChangeAspect="1"/>
          </p:cNvGraphicFramePr>
          <p:nvPr/>
        </p:nvGraphicFramePr>
        <p:xfrm>
          <a:off x="6475142" y="1368967"/>
          <a:ext cx="914400" cy="771525"/>
        </p:xfrm>
        <a:graphic>
          <a:graphicData uri="http://schemas.openxmlformats.org/presentationml/2006/ole">
            <p:oleObj spid="_x0000_s1031" name="文档" showAsIcon="1" r:id="rId3" imgW="914400" imgH="771480" progId="Word.Document.12">
              <p:embed/>
            </p:oleObj>
          </a:graphicData>
        </a:graphic>
      </p:graphicFrame>
    </p:spTree>
    <p:extLst>
      <p:ext uri="{BB962C8B-B14F-4D97-AF65-F5344CB8AC3E}">
        <p14:creationId xmlns="" xmlns:p14="http://schemas.microsoft.com/office/powerpoint/2010/main" val="101182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a:extLst>
              <a:ext uri="{FF2B5EF4-FFF2-40B4-BE49-F238E27FC236}">
                <a16:creationId xmlns="" xmlns:a16="http://schemas.microsoft.com/office/drawing/2014/main" id="{835DFF0B-0D42-465B-91C8-40CD6F8A5013}"/>
              </a:ext>
            </a:extLst>
          </p:cNvPr>
          <p:cNvGrpSpPr/>
          <p:nvPr/>
        </p:nvGrpSpPr>
        <p:grpSpPr>
          <a:xfrm>
            <a:off x="1071333" y="1469399"/>
            <a:ext cx="4972628" cy="3894338"/>
            <a:chOff x="1815325" y="4776097"/>
            <a:chExt cx="9642893" cy="1972905"/>
          </a:xfrm>
        </p:grpSpPr>
        <p:sp>
          <p:nvSpPr>
            <p:cNvPr id="7" name="文本框 6">
              <a:extLst>
                <a:ext uri="{FF2B5EF4-FFF2-40B4-BE49-F238E27FC236}">
                  <a16:creationId xmlns="" xmlns:a16="http://schemas.microsoft.com/office/drawing/2014/main" id="{BEEB7E4A-D59B-4282-9140-57B3FFAF3B7C}"/>
                </a:ext>
              </a:extLst>
            </p:cNvPr>
            <p:cNvSpPr txBox="1"/>
            <p:nvPr/>
          </p:nvSpPr>
          <p:spPr>
            <a:xfrm>
              <a:off x="2139814" y="4946056"/>
              <a:ext cx="9318404" cy="14137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nSpc>
                  <a:spcPct val="150000"/>
                </a:lnSpc>
                <a:buFont typeface="Wingdings" panose="05000000000000000000" pitchFamily="2" charset="2"/>
                <a:buChar char="p"/>
              </a:pPr>
              <a:r>
                <a:rPr lang="zh-CN" altLang="en-US" sz="2400" dirty="0">
                  <a:solidFill>
                    <a:schemeClr val="tx1"/>
                  </a:solidFill>
                </a:rPr>
                <a:t>目前的失能状况</a:t>
              </a:r>
              <a:endParaRPr lang="en-US" altLang="zh-CN" sz="2400" dirty="0">
                <a:solidFill>
                  <a:schemeClr val="tx1"/>
                </a:solidFill>
              </a:endParaRPr>
            </a:p>
            <a:p>
              <a:pPr marL="342900" indent="-342900">
                <a:lnSpc>
                  <a:spcPct val="150000"/>
                </a:lnSpc>
                <a:buFont typeface="Wingdings" panose="05000000000000000000" pitchFamily="2" charset="2"/>
                <a:buChar char="p"/>
              </a:pPr>
              <a:r>
                <a:rPr lang="zh-CN" altLang="en-US" sz="2400" dirty="0">
                  <a:solidFill>
                    <a:schemeClr val="tx1"/>
                  </a:solidFill>
                </a:rPr>
                <a:t>接受护理服务现状</a:t>
              </a:r>
            </a:p>
            <a:p>
              <a:pPr marL="342900" indent="-342900">
                <a:lnSpc>
                  <a:spcPct val="150000"/>
                </a:lnSpc>
                <a:buFont typeface="Wingdings" panose="05000000000000000000" pitchFamily="2" charset="2"/>
                <a:buChar char="p"/>
              </a:pPr>
              <a:r>
                <a:rPr lang="zh-CN" altLang="en-US" sz="2400" dirty="0">
                  <a:solidFill>
                    <a:schemeClr val="tx1"/>
                  </a:solidFill>
                </a:rPr>
                <a:t>长期护理服务需求</a:t>
              </a:r>
            </a:p>
            <a:p>
              <a:pPr marL="342900" indent="-342900">
                <a:lnSpc>
                  <a:spcPct val="150000"/>
                </a:lnSpc>
                <a:buFont typeface="Wingdings" panose="05000000000000000000" pitchFamily="2" charset="2"/>
                <a:buChar char="p"/>
              </a:pPr>
              <a:r>
                <a:rPr lang="zh-CN" altLang="en-US" sz="2400" dirty="0">
                  <a:solidFill>
                    <a:schemeClr val="tx1"/>
                  </a:solidFill>
                </a:rPr>
                <a:t>性别、年龄、收入、教育水平、健康状况等基本信息</a:t>
              </a:r>
            </a:p>
          </p:txBody>
        </p:sp>
        <p:sp>
          <p:nvSpPr>
            <p:cNvPr id="8" name="矩形: 圆角 7">
              <a:extLst>
                <a:ext uri="{FF2B5EF4-FFF2-40B4-BE49-F238E27FC236}">
                  <a16:creationId xmlns="" xmlns:a16="http://schemas.microsoft.com/office/drawing/2014/main" id="{BC726726-5403-4AF3-AB67-61D9363A6791}"/>
                </a:ext>
              </a:extLst>
            </p:cNvPr>
            <p:cNvSpPr/>
            <p:nvPr/>
          </p:nvSpPr>
          <p:spPr>
            <a:xfrm>
              <a:off x="1815325" y="4776097"/>
              <a:ext cx="9344678" cy="197290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a:extLst>
              <a:ext uri="{FF2B5EF4-FFF2-40B4-BE49-F238E27FC236}">
                <a16:creationId xmlns="" xmlns:a16="http://schemas.microsoft.com/office/drawing/2014/main" id="{27AE78A8-7F97-4DAD-8DE5-DBC5C01545C6}"/>
              </a:ext>
            </a:extLst>
          </p:cNvPr>
          <p:cNvSpPr txBox="1"/>
          <p:nvPr/>
        </p:nvSpPr>
        <p:spPr>
          <a:xfrm>
            <a:off x="2272157" y="734956"/>
            <a:ext cx="2217683" cy="523220"/>
          </a:xfrm>
          <a:prstGeom prst="rect">
            <a:avLst/>
          </a:prstGeom>
          <a:noFill/>
        </p:spPr>
        <p:txBody>
          <a:bodyPr wrap="square" rtlCol="0">
            <a:spAutoFit/>
          </a:bodyPr>
          <a:lstStyle/>
          <a:p>
            <a:pPr algn="ctr"/>
            <a:r>
              <a:rPr lang="zh-CN" altLang="en-US" sz="2800" b="1" dirty="0">
                <a:solidFill>
                  <a:srgbClr val="C00000"/>
                </a:solidFill>
              </a:rPr>
              <a:t>老年人问卷</a:t>
            </a:r>
          </a:p>
        </p:txBody>
      </p:sp>
      <p:grpSp>
        <p:nvGrpSpPr>
          <p:cNvPr id="13" name="组合 12"/>
          <p:cNvGrpSpPr/>
          <p:nvPr/>
        </p:nvGrpSpPr>
        <p:grpSpPr>
          <a:xfrm>
            <a:off x="6420201" y="708936"/>
            <a:ext cx="4537881" cy="4900128"/>
            <a:chOff x="6397899" y="1199589"/>
            <a:chExt cx="4537881" cy="4900128"/>
          </a:xfrm>
        </p:grpSpPr>
        <p:grpSp>
          <p:nvGrpSpPr>
            <p:cNvPr id="6" name="组合 5">
              <a:extLst>
                <a:ext uri="{FF2B5EF4-FFF2-40B4-BE49-F238E27FC236}">
                  <a16:creationId xmlns="" xmlns:a16="http://schemas.microsoft.com/office/drawing/2014/main" id="{835DFF0B-0D42-465B-91C8-40CD6F8A5013}"/>
                </a:ext>
              </a:extLst>
            </p:cNvPr>
            <p:cNvGrpSpPr/>
            <p:nvPr/>
          </p:nvGrpSpPr>
          <p:grpSpPr>
            <a:xfrm>
              <a:off x="6397899" y="1956335"/>
              <a:ext cx="4537881" cy="4143382"/>
              <a:chOff x="1815325" y="4776099"/>
              <a:chExt cx="9344678" cy="2083708"/>
            </a:xfrm>
          </p:grpSpPr>
          <p:sp>
            <p:nvSpPr>
              <p:cNvPr id="10" name="文本框 6">
                <a:extLst>
                  <a:ext uri="{FF2B5EF4-FFF2-40B4-BE49-F238E27FC236}">
                    <a16:creationId xmlns="" xmlns:a16="http://schemas.microsoft.com/office/drawing/2014/main" id="{BEEB7E4A-D59B-4282-9140-57B3FFAF3B7C}"/>
                  </a:ext>
                </a:extLst>
              </p:cNvPr>
              <p:cNvSpPr txBox="1"/>
              <p:nvPr/>
            </p:nvSpPr>
            <p:spPr>
              <a:xfrm>
                <a:off x="2139817" y="4873152"/>
                <a:ext cx="8751971" cy="196059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nSpc>
                    <a:spcPct val="150000"/>
                  </a:lnSpc>
                  <a:buFont typeface="Wingdings" panose="05000000000000000000" pitchFamily="2" charset="2"/>
                  <a:buChar char="p"/>
                </a:pPr>
                <a:r>
                  <a:rPr lang="zh-CN" altLang="en-US" sz="2400" dirty="0"/>
                  <a:t>家庭长期护理负担</a:t>
                </a:r>
              </a:p>
              <a:p>
                <a:pPr marL="342900" indent="-342900">
                  <a:lnSpc>
                    <a:spcPct val="150000"/>
                  </a:lnSpc>
                  <a:buFont typeface="Wingdings" panose="05000000000000000000" pitchFamily="2" charset="2"/>
                  <a:buChar char="p"/>
                </a:pPr>
                <a:r>
                  <a:rPr lang="zh-CN" altLang="en-US" sz="2400" dirty="0"/>
                  <a:t>失能风险认知和长期护理规划情况</a:t>
                </a:r>
              </a:p>
              <a:p>
                <a:pPr marL="342900" indent="-342900">
                  <a:lnSpc>
                    <a:spcPct val="150000"/>
                  </a:lnSpc>
                  <a:buFont typeface="Wingdings" panose="05000000000000000000" pitchFamily="2" charset="2"/>
                  <a:buChar char="p"/>
                </a:pPr>
                <a:r>
                  <a:rPr lang="zh-CN" altLang="en-US" sz="2400" dirty="0"/>
                  <a:t>商业护理保险需求</a:t>
                </a:r>
              </a:p>
              <a:p>
                <a:pPr marL="342900" indent="-342900">
                  <a:lnSpc>
                    <a:spcPct val="150000"/>
                  </a:lnSpc>
                  <a:buFont typeface="Wingdings" panose="05000000000000000000" pitchFamily="2" charset="2"/>
                  <a:buChar char="p"/>
                </a:pPr>
                <a:r>
                  <a:rPr lang="zh-CN" altLang="en-US" sz="2400" dirty="0"/>
                  <a:t>性别、年龄、收入、教育水平、家庭结构、健康状况等基本信息</a:t>
                </a:r>
                <a:endParaRPr lang="zh-CN" altLang="en-US" sz="2400" dirty="0">
                  <a:solidFill>
                    <a:schemeClr val="tx1"/>
                  </a:solidFill>
                </a:endParaRPr>
              </a:p>
            </p:txBody>
          </p:sp>
          <p:sp>
            <p:nvSpPr>
              <p:cNvPr id="11" name="矩形: 圆角 7">
                <a:extLst>
                  <a:ext uri="{FF2B5EF4-FFF2-40B4-BE49-F238E27FC236}">
                    <a16:creationId xmlns="" xmlns:a16="http://schemas.microsoft.com/office/drawing/2014/main" id="{BC726726-5403-4AF3-AB67-61D9363A6791}"/>
                  </a:ext>
                </a:extLst>
              </p:cNvPr>
              <p:cNvSpPr/>
              <p:nvPr/>
            </p:nvSpPr>
            <p:spPr>
              <a:xfrm>
                <a:off x="1815325" y="4776099"/>
                <a:ext cx="9344678" cy="208370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8">
              <a:extLst>
                <a:ext uri="{FF2B5EF4-FFF2-40B4-BE49-F238E27FC236}">
                  <a16:creationId xmlns="" xmlns:a16="http://schemas.microsoft.com/office/drawing/2014/main" id="{27AE78A8-7F97-4DAD-8DE5-DBC5C01545C6}"/>
                </a:ext>
              </a:extLst>
            </p:cNvPr>
            <p:cNvSpPr txBox="1"/>
            <p:nvPr/>
          </p:nvSpPr>
          <p:spPr>
            <a:xfrm>
              <a:off x="7386850" y="1199589"/>
              <a:ext cx="2217683" cy="523220"/>
            </a:xfrm>
            <a:prstGeom prst="rect">
              <a:avLst/>
            </a:prstGeom>
            <a:noFill/>
          </p:spPr>
          <p:txBody>
            <a:bodyPr wrap="square" rtlCol="0">
              <a:spAutoFit/>
            </a:bodyPr>
            <a:lstStyle/>
            <a:p>
              <a:pPr algn="ctr"/>
              <a:r>
                <a:rPr lang="zh-CN" altLang="en-US" sz="2800" b="1" dirty="0">
                  <a:solidFill>
                    <a:srgbClr val="C00000"/>
                  </a:solidFill>
                </a:rPr>
                <a:t>成年人问卷</a:t>
              </a:r>
            </a:p>
          </p:txBody>
        </p:sp>
      </p:grpSp>
    </p:spTree>
    <p:extLst>
      <p:ext uri="{BB962C8B-B14F-4D97-AF65-F5344CB8AC3E}">
        <p14:creationId xmlns="" xmlns:p14="http://schemas.microsoft.com/office/powerpoint/2010/main" val="258259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CD564B54-42CD-4A40-90A5-D1C7E2FC18CB}"/>
              </a:ext>
            </a:extLst>
          </p:cNvPr>
          <p:cNvSpPr>
            <a:spLocks noGrp="1"/>
          </p:cNvSpPr>
          <p:nvPr>
            <p:ph idx="1"/>
          </p:nvPr>
        </p:nvSpPr>
        <p:spPr>
          <a:xfrm>
            <a:off x="838200" y="450598"/>
            <a:ext cx="10515600" cy="5805236"/>
          </a:xfrm>
        </p:spPr>
        <p:txBody>
          <a:bodyPr>
            <a:normAutofit fontScale="70000" lnSpcReduction="20000"/>
          </a:bodyPr>
          <a:lstStyle/>
          <a:p>
            <a:pPr marL="0" indent="0">
              <a:buNone/>
            </a:pPr>
            <a:r>
              <a:rPr lang="zh-CN" altLang="en-US" sz="4600" b="1" dirty="0" smtClean="0">
                <a:latin typeface="微软雅黑" pitchFamily="34" charset="-122"/>
                <a:ea typeface="微软雅黑" pitchFamily="34" charset="-122"/>
              </a:rPr>
              <a:t>整体要求</a:t>
            </a:r>
            <a:endParaRPr lang="en-US" altLang="zh-CN" sz="4600" b="1" dirty="0">
              <a:latin typeface="微软雅黑" pitchFamily="34" charset="-122"/>
              <a:ea typeface="微软雅黑" pitchFamily="34" charset="-122"/>
            </a:endParaRPr>
          </a:p>
          <a:p>
            <a:pPr>
              <a:buFont typeface="Wingdings" panose="05000000000000000000" pitchFamily="2" charset="2"/>
              <a:buChar char="n"/>
            </a:pPr>
            <a:endParaRPr lang="en-US" altLang="zh-CN" sz="3200" b="1" dirty="0"/>
          </a:p>
          <a:p>
            <a:pPr>
              <a:buFont typeface="Wingdings" panose="05000000000000000000" pitchFamily="2" charset="2"/>
              <a:buChar char="n"/>
            </a:pPr>
            <a:r>
              <a:rPr lang="zh-CN" altLang="en-US" sz="3400" dirty="0" smtClean="0"/>
              <a:t> </a:t>
            </a:r>
            <a:r>
              <a:rPr lang="zh-CN" altLang="en-US" sz="3400" b="1" dirty="0" smtClean="0">
                <a:solidFill>
                  <a:srgbClr val="C00000"/>
                </a:solidFill>
              </a:rPr>
              <a:t>专业严谨、态度谦和、口齿清楚、语气缓和</a:t>
            </a:r>
            <a:endParaRPr lang="en-US" altLang="zh-CN" sz="3400" b="1" dirty="0" smtClean="0">
              <a:solidFill>
                <a:srgbClr val="C00000"/>
              </a:solidFill>
            </a:endParaRPr>
          </a:p>
          <a:p>
            <a:pPr>
              <a:buFont typeface="Wingdings" panose="05000000000000000000" pitchFamily="2" charset="2"/>
              <a:buChar char="n"/>
            </a:pPr>
            <a:endParaRPr lang="en-US" altLang="zh-CN" sz="3400" b="1" dirty="0" smtClean="0">
              <a:solidFill>
                <a:srgbClr val="C00000"/>
              </a:solidFill>
            </a:endParaRPr>
          </a:p>
          <a:p>
            <a:pPr>
              <a:buFont typeface="Wingdings" panose="05000000000000000000" pitchFamily="2" charset="2"/>
              <a:buChar char="n"/>
            </a:pPr>
            <a:r>
              <a:rPr lang="zh-CN" altLang="en-US" sz="3400" dirty="0" smtClean="0"/>
              <a:t> </a:t>
            </a:r>
            <a:r>
              <a:rPr lang="zh-CN" altLang="en-US" sz="3400" b="1" dirty="0" smtClean="0">
                <a:solidFill>
                  <a:srgbClr val="C00000"/>
                </a:solidFill>
              </a:rPr>
              <a:t>原文朗读</a:t>
            </a:r>
            <a:r>
              <a:rPr lang="zh-CN" altLang="en-US" sz="3400" b="1" dirty="0" smtClean="0"/>
              <a:t>问卷中的文字</a:t>
            </a:r>
            <a:endParaRPr lang="en-US" altLang="zh-CN" sz="3400" b="1" dirty="0" smtClean="0"/>
          </a:p>
          <a:p>
            <a:pPr indent="806450">
              <a:buNone/>
            </a:pPr>
            <a:r>
              <a:rPr lang="zh-CN" altLang="en-US" sz="3600" b="1" dirty="0" smtClean="0"/>
              <a:t>所有</a:t>
            </a:r>
            <a:r>
              <a:rPr lang="zh-CN" altLang="en-US" sz="3600" b="1" dirty="0" smtClean="0">
                <a:solidFill>
                  <a:srgbClr val="C00000"/>
                </a:solidFill>
              </a:rPr>
              <a:t>问题、选项、过渡段落</a:t>
            </a:r>
            <a:r>
              <a:rPr lang="zh-CN" altLang="en-US" sz="3600" b="1" dirty="0" smtClean="0"/>
              <a:t>等需要向受访者传达的内容都必须原文朗读</a:t>
            </a:r>
            <a:endParaRPr lang="en-US" altLang="zh-CN" sz="3400" b="1" dirty="0"/>
          </a:p>
          <a:p>
            <a:pPr marL="809625" indent="0">
              <a:buNone/>
            </a:pPr>
            <a:endParaRPr lang="en-US" altLang="zh-CN" sz="3400" b="1" dirty="0"/>
          </a:p>
          <a:p>
            <a:pPr>
              <a:buFont typeface="Wingdings" panose="05000000000000000000" pitchFamily="2" charset="2"/>
              <a:buChar char="n"/>
            </a:pPr>
            <a:r>
              <a:rPr lang="zh-CN" altLang="en-US" sz="3400" dirty="0" smtClean="0"/>
              <a:t> </a:t>
            </a:r>
            <a:r>
              <a:rPr lang="zh-CN" altLang="en-US" sz="3400" b="1" dirty="0" smtClean="0">
                <a:solidFill>
                  <a:srgbClr val="C00000"/>
                </a:solidFill>
              </a:rPr>
              <a:t>避免两大误区</a:t>
            </a:r>
            <a:endParaRPr lang="en-US" altLang="zh-CN" sz="3400" b="1" dirty="0" smtClean="0">
              <a:solidFill>
                <a:srgbClr val="C00000"/>
              </a:solidFill>
            </a:endParaRPr>
          </a:p>
          <a:p>
            <a:pPr marL="971550" lvl="1" indent="-514350">
              <a:buFont typeface="+mj-lt"/>
              <a:buAutoNum type="arabicPeriod"/>
            </a:pPr>
            <a:r>
              <a:rPr lang="zh-CN" altLang="en-US" b="1" u="sng" dirty="0" smtClean="0"/>
              <a:t>避免调研员自行解释专业概念</a:t>
            </a:r>
            <a:endParaRPr lang="en-US" altLang="zh-CN" b="1" u="sng" dirty="0" smtClean="0"/>
          </a:p>
          <a:p>
            <a:pPr marL="971550" lvl="1" indent="-514350">
              <a:buFont typeface="+mj-lt"/>
              <a:buAutoNum type="arabicPeriod"/>
            </a:pPr>
            <a:r>
              <a:rPr lang="zh-CN" altLang="en-US" b="1" u="sng" dirty="0" smtClean="0"/>
              <a:t>避免调研员本人的看法对受访者产生直接或间接的影响</a:t>
            </a:r>
            <a:endParaRPr lang="en-US" altLang="zh-CN" b="1" u="sng" dirty="0" smtClean="0"/>
          </a:p>
          <a:p>
            <a:pPr marL="971550" lvl="1" indent="-514350">
              <a:buFont typeface="+mj-lt"/>
              <a:buAutoNum type="arabicPeriod"/>
            </a:pPr>
            <a:endParaRPr lang="en-US" altLang="zh-CN" sz="2800" b="1" u="sng" dirty="0" smtClean="0"/>
          </a:p>
          <a:p>
            <a:pPr marL="342900" lvl="1" indent="-342900">
              <a:buFont typeface="Wingdings" panose="05000000000000000000" pitchFamily="2" charset="2"/>
              <a:buChar char="n"/>
            </a:pPr>
            <a:r>
              <a:rPr lang="zh-CN" altLang="en-US" sz="3400" b="1" dirty="0" smtClean="0">
                <a:cs typeface="+mn-cs"/>
              </a:rPr>
              <a:t>使用自然的</a:t>
            </a:r>
            <a:r>
              <a:rPr lang="zh-CN" altLang="en-US" sz="3400" b="1" dirty="0" smtClean="0">
                <a:solidFill>
                  <a:srgbClr val="C00000"/>
                </a:solidFill>
                <a:cs typeface="+mn-cs"/>
              </a:rPr>
              <a:t>过渡语：</a:t>
            </a:r>
            <a:endParaRPr lang="en-US" altLang="zh-CN" sz="3400" b="1" dirty="0" smtClean="0">
              <a:cs typeface="+mn-cs"/>
            </a:endParaRPr>
          </a:p>
          <a:p>
            <a:pPr marL="342900" lvl="1" indent="-342900">
              <a:buNone/>
            </a:pPr>
            <a:endParaRPr lang="en-US" altLang="zh-CN" i="1" dirty="0" smtClean="0"/>
          </a:p>
          <a:p>
            <a:pPr marL="342900" lvl="1" indent="682625">
              <a:buNone/>
            </a:pPr>
            <a:r>
              <a:rPr lang="zh-CN" altLang="en-US" sz="3400" dirty="0" smtClean="0"/>
              <a:t>“总体来说”、“接下来”、“如果您需要，我可以重复一下问题</a:t>
            </a:r>
            <a:r>
              <a:rPr lang="en-US" sz="3400" dirty="0" smtClean="0"/>
              <a:t>/</a:t>
            </a:r>
            <a:r>
              <a:rPr lang="zh-CN" altLang="en-US" sz="3400" dirty="0" smtClean="0"/>
              <a:t>选项”、“我理解您的困难，请尽可能考虑一下”</a:t>
            </a:r>
            <a:endParaRPr lang="zh-CN" altLang="en-US" sz="3400" b="1" dirty="0" smtClean="0">
              <a:solidFill>
                <a:srgbClr val="C00000"/>
              </a:solidFill>
              <a:cs typeface="+mn-cs"/>
            </a:endParaRPr>
          </a:p>
        </p:txBody>
      </p:sp>
    </p:spTree>
    <p:extLst>
      <p:ext uri="{BB962C8B-B14F-4D97-AF65-F5344CB8AC3E}">
        <p14:creationId xmlns="" xmlns:p14="http://schemas.microsoft.com/office/powerpoint/2010/main" val="25797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609600" y="0"/>
            <a:ext cx="10972800" cy="1143000"/>
          </a:xfrm>
        </p:spPr>
        <p:txBody>
          <a:bodyPr>
            <a:normAutofit/>
          </a:bodyPr>
          <a:lstStyle/>
          <a:p>
            <a:r>
              <a:rPr sz="3200" dirty="0" smtClean="0"/>
              <a:t>询问方式</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609600" y="1143000"/>
            <a:ext cx="10352049" cy="5280102"/>
          </a:xfrm>
        </p:spPr>
        <p:txBody>
          <a:bodyPr/>
          <a:lstStyle/>
          <a:p>
            <a:pPr marL="342900" lvl="1" indent="-342900">
              <a:buFont typeface="Wingdings" panose="05000000000000000000" pitchFamily="2" charset="2"/>
              <a:buChar char="n"/>
            </a:pPr>
            <a:r>
              <a:rPr lang="zh-CN" altLang="en-US" b="1" dirty="0" smtClean="0">
                <a:solidFill>
                  <a:srgbClr val="C00000"/>
                </a:solidFill>
                <a:cs typeface="+mn-cs"/>
              </a:rPr>
              <a:t>  单选题：避免</a:t>
            </a:r>
            <a:r>
              <a:rPr lang="zh-CN" altLang="en-US" b="1" dirty="0" smtClean="0"/>
              <a:t>在没有听完所有选项的情况下作答</a:t>
            </a:r>
            <a:endParaRPr lang="en-US" altLang="zh-CN" b="1" dirty="0" smtClean="0"/>
          </a:p>
          <a:p>
            <a:pPr marL="342900" lvl="1" indent="-342900">
              <a:buFont typeface="Wingdings" panose="05000000000000000000" pitchFamily="2" charset="2"/>
              <a:buChar char="n"/>
            </a:pPr>
            <a:endParaRPr lang="en-US" altLang="zh-CN" b="1" dirty="0" smtClean="0">
              <a:cs typeface="+mn-cs"/>
            </a:endParaRPr>
          </a:p>
          <a:p>
            <a:pPr marL="1022350" lvl="1" indent="-342900">
              <a:buFont typeface="Wingdings" pitchFamily="2" charset="2"/>
              <a:buChar char="ü"/>
            </a:pPr>
            <a:r>
              <a:rPr lang="zh-CN" altLang="en-US" sz="2400" b="1" dirty="0" smtClean="0">
                <a:cs typeface="+mn-cs"/>
              </a:rPr>
              <a:t>请受访者在回答问题前，把问题和选项听完整、听清楚</a:t>
            </a:r>
            <a:endParaRPr lang="en-US" altLang="zh-CN" sz="2400" b="1" dirty="0" smtClean="0">
              <a:cs typeface="+mn-cs"/>
            </a:endParaRPr>
          </a:p>
          <a:p>
            <a:pPr marL="1022350" lvl="1" indent="-342900">
              <a:buFont typeface="Wingdings" pitchFamily="2" charset="2"/>
              <a:buChar char="ü"/>
            </a:pPr>
            <a:r>
              <a:rPr lang="zh-CN" altLang="en-US" sz="2400" b="1" dirty="0" smtClean="0">
                <a:cs typeface="+mn-cs"/>
              </a:rPr>
              <a:t>选项框定选择条件和范围，影响受访者决定</a:t>
            </a:r>
            <a:endParaRPr lang="en-US" altLang="zh-CN" sz="2400" b="1" dirty="0" smtClean="0">
              <a:cs typeface="+mn-cs"/>
            </a:endParaRPr>
          </a:p>
          <a:p>
            <a:pPr marL="1022350" lvl="1" indent="-342900">
              <a:buFont typeface="Wingdings" pitchFamily="2" charset="2"/>
              <a:buChar char="ü"/>
            </a:pPr>
            <a:r>
              <a:rPr lang="en-US" altLang="zh-CN" sz="2400" b="1" dirty="0" smtClean="0">
                <a:cs typeface="+mn-cs"/>
              </a:rPr>
              <a:t>e.g.,</a:t>
            </a:r>
            <a:r>
              <a:rPr lang="zh-CN" altLang="en-US" sz="2400" b="1" dirty="0" smtClean="0">
                <a:cs typeface="+mn-cs"/>
              </a:rPr>
              <a:t>居住地点偏好</a:t>
            </a:r>
            <a:endParaRPr lang="en-US" altLang="zh-CN" sz="2400" b="1" dirty="0" smtClean="0">
              <a:cs typeface="+mn-cs"/>
            </a:endParaRPr>
          </a:p>
          <a:p>
            <a:pPr marL="1714500" lvl="1" indent="-342900">
              <a:buNone/>
            </a:pPr>
            <a:r>
              <a:rPr lang="en-US" altLang="zh-CN" sz="2400" b="1" dirty="0" smtClean="0">
                <a:cs typeface="+mn-cs"/>
              </a:rPr>
              <a:t>A.</a:t>
            </a:r>
            <a:r>
              <a:rPr lang="zh-CN" altLang="en-US" sz="2400" b="1" dirty="0" smtClean="0">
                <a:cs typeface="+mn-cs"/>
              </a:rPr>
              <a:t>“市中心”</a:t>
            </a:r>
            <a:r>
              <a:rPr lang="en-US" altLang="zh-CN" sz="2400" b="1" dirty="0" smtClean="0">
                <a:cs typeface="+mn-cs"/>
              </a:rPr>
              <a:t>/B.</a:t>
            </a:r>
            <a:r>
              <a:rPr lang="zh-CN" altLang="en-US" sz="2400" b="1" dirty="0" smtClean="0">
                <a:cs typeface="+mn-cs"/>
              </a:rPr>
              <a:t>“乡村” </a:t>
            </a:r>
            <a:r>
              <a:rPr lang="zh-CN" altLang="en-US" sz="2400" b="1" dirty="0" smtClean="0">
                <a:latin typeface="宋体"/>
                <a:ea typeface="宋体"/>
                <a:cs typeface="+mn-cs"/>
              </a:rPr>
              <a:t>→ </a:t>
            </a:r>
            <a:r>
              <a:rPr lang="en-US" altLang="zh-CN" sz="2400" b="1" dirty="0" smtClean="0">
                <a:latin typeface="宋体"/>
                <a:ea typeface="宋体"/>
                <a:cs typeface="+mn-cs"/>
              </a:rPr>
              <a:t>A</a:t>
            </a:r>
          </a:p>
          <a:p>
            <a:pPr marL="1714500" lvl="1" indent="-342900">
              <a:buNone/>
            </a:pPr>
            <a:r>
              <a:rPr lang="en-US" altLang="zh-CN" sz="2400" b="1" dirty="0" smtClean="0"/>
              <a:t>A.</a:t>
            </a:r>
            <a:r>
              <a:rPr lang="zh-CN" altLang="en-US" sz="2400" b="1" dirty="0" smtClean="0"/>
              <a:t>“市中心”</a:t>
            </a:r>
            <a:r>
              <a:rPr lang="en-US" altLang="zh-CN" sz="2400" b="1" dirty="0" smtClean="0"/>
              <a:t>/B.</a:t>
            </a:r>
            <a:r>
              <a:rPr lang="zh-CN" altLang="en-US" sz="2400" b="1" dirty="0" smtClean="0"/>
              <a:t>“乡村”</a:t>
            </a:r>
            <a:r>
              <a:rPr lang="en-US" altLang="zh-CN" sz="2400" b="1" dirty="0" smtClean="0"/>
              <a:t>/C.</a:t>
            </a:r>
            <a:r>
              <a:rPr lang="zh-CN" altLang="en-US" sz="2400" b="1" dirty="0" smtClean="0"/>
              <a:t>“近郊” → </a:t>
            </a:r>
            <a:r>
              <a:rPr lang="en-US" altLang="zh-CN" sz="2400" b="1" dirty="0" smtClean="0"/>
              <a:t>C</a:t>
            </a:r>
          </a:p>
          <a:p>
            <a:pPr marL="1022350" lvl="1" indent="-342900">
              <a:buFont typeface="Wingdings" pitchFamily="2" charset="2"/>
              <a:buChar char="ü"/>
            </a:pPr>
            <a:r>
              <a:rPr lang="zh-CN" altLang="en-US" sz="2400" b="1" dirty="0" smtClean="0">
                <a:cs typeface="+mn-cs"/>
              </a:rPr>
              <a:t>如果选项较多，进行温馨提示</a:t>
            </a:r>
            <a:endParaRPr lang="en-US" altLang="zh-CN" sz="2400" b="1" dirty="0" smtClean="0">
              <a:cs typeface="+mn-cs"/>
            </a:endParaRPr>
          </a:p>
          <a:p>
            <a:pPr marL="342900" lvl="1" indent="682625">
              <a:lnSpc>
                <a:spcPct val="80000"/>
              </a:lnSpc>
              <a:buNone/>
            </a:pPr>
            <a:endParaRPr lang="en-US" altLang="zh-CN" sz="2000" dirty="0" smtClean="0"/>
          </a:p>
          <a:p>
            <a:pPr marL="342900" lvl="1" indent="1028700">
              <a:lnSpc>
                <a:spcPct val="80000"/>
              </a:lnSpc>
              <a:buNone/>
            </a:pPr>
            <a:r>
              <a:rPr lang="zh-CN" altLang="en-US" sz="2000" dirty="0" smtClean="0"/>
              <a:t>“下一道题的选项较多，为保证调研质量，请您耐心听完所有选项再回答”。</a:t>
            </a:r>
            <a:endParaRPr lang="en-US" altLang="zh-CN" sz="2000" dirty="0" smtClean="0"/>
          </a:p>
        </p:txBody>
      </p:sp>
    </p:spTree>
    <p:extLst>
      <p:ext uri="{BB962C8B-B14F-4D97-AF65-F5344CB8AC3E}">
        <p14:creationId xmlns="" xmlns:p14="http://schemas.microsoft.com/office/powerpoint/2010/main" val="3226506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609600" y="0"/>
            <a:ext cx="10972800" cy="836341"/>
          </a:xfrm>
        </p:spPr>
        <p:txBody>
          <a:bodyPr>
            <a:normAutofit/>
          </a:bodyPr>
          <a:lstStyle/>
          <a:p>
            <a:r>
              <a:rPr sz="3200" dirty="0" smtClean="0"/>
              <a:t>询问方式</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743414" y="624469"/>
            <a:ext cx="10352049" cy="5809786"/>
          </a:xfrm>
        </p:spPr>
        <p:txBody>
          <a:bodyPr/>
          <a:lstStyle/>
          <a:p>
            <a:pPr marL="342900" lvl="1" indent="-342900">
              <a:buFont typeface="Wingdings" panose="05000000000000000000" pitchFamily="2" charset="2"/>
              <a:buChar char="n"/>
            </a:pPr>
            <a:r>
              <a:rPr lang="zh-CN" altLang="en-US" sz="3200" b="1" dirty="0" smtClean="0">
                <a:solidFill>
                  <a:srgbClr val="C00000"/>
                </a:solidFill>
                <a:cs typeface="+mn-cs"/>
              </a:rPr>
              <a:t>   </a:t>
            </a:r>
            <a:r>
              <a:rPr lang="zh-CN" altLang="en-US" b="1" dirty="0" smtClean="0">
                <a:solidFill>
                  <a:srgbClr val="C00000"/>
                </a:solidFill>
                <a:cs typeface="+mn-cs"/>
              </a:rPr>
              <a:t>多选题：</a:t>
            </a:r>
            <a:endParaRPr lang="en-US" altLang="zh-CN" b="1" dirty="0" smtClean="0">
              <a:solidFill>
                <a:srgbClr val="C00000"/>
              </a:solidFill>
              <a:cs typeface="+mn-cs"/>
            </a:endParaRPr>
          </a:p>
          <a:p>
            <a:pPr marL="1022350" lvl="1" indent="-342900">
              <a:buFont typeface="Wingdings" pitchFamily="2" charset="2"/>
              <a:buChar char="ü"/>
            </a:pPr>
            <a:r>
              <a:rPr lang="zh-CN" altLang="en-US" sz="2400" b="1" dirty="0" smtClean="0">
                <a:cs typeface="+mn-cs"/>
              </a:rPr>
              <a:t>首先，提示这是多选题</a:t>
            </a:r>
            <a:endParaRPr lang="en-US" altLang="zh-CN" sz="2400" b="1" dirty="0" smtClean="0">
              <a:cs typeface="+mn-cs"/>
            </a:endParaRPr>
          </a:p>
          <a:p>
            <a:pPr marL="1022350" lvl="1" indent="-342900">
              <a:buFont typeface="Wingdings" pitchFamily="2" charset="2"/>
              <a:buChar char="ü"/>
            </a:pPr>
            <a:r>
              <a:rPr lang="zh-CN" altLang="en-US" sz="2400" b="1" dirty="0" smtClean="0">
                <a:cs typeface="+mn-cs"/>
              </a:rPr>
              <a:t>其次，请受访者按照选项逐一回答</a:t>
            </a:r>
            <a:endParaRPr lang="en-US" altLang="zh-CN" sz="2400" b="1" dirty="0" smtClean="0">
              <a:cs typeface="+mn-cs"/>
            </a:endParaRPr>
          </a:p>
          <a:p>
            <a:pPr marL="1022350" lvl="1" indent="-342900">
              <a:buFont typeface="Wingdings" pitchFamily="2" charset="2"/>
              <a:buChar char="ü"/>
            </a:pPr>
            <a:r>
              <a:rPr lang="en-US" altLang="zh-CN" b="1" dirty="0" smtClean="0">
                <a:cs typeface="+mn-cs"/>
              </a:rPr>
              <a:t>e.g. </a:t>
            </a:r>
            <a:r>
              <a:rPr lang="zh-CN" altLang="en-US" sz="2000" dirty="0" smtClean="0"/>
              <a:t>是否有医生诊断您患有以下疾病？</a:t>
            </a:r>
            <a:r>
              <a:rPr lang="en-US" altLang="zh-CN" sz="2000" dirty="0" smtClean="0"/>
              <a:t>【</a:t>
            </a:r>
            <a:r>
              <a:rPr lang="zh-CN" altLang="en-US" sz="2000" dirty="0" smtClean="0"/>
              <a:t>多选题</a:t>
            </a:r>
            <a:r>
              <a:rPr lang="en-US" altLang="zh-CN" sz="2000" dirty="0" smtClean="0"/>
              <a:t>】</a:t>
            </a:r>
            <a:endParaRPr lang="zh-CN" altLang="en-US" sz="2400" dirty="0" smtClean="0"/>
          </a:p>
          <a:p>
            <a:pPr marL="2576513" indent="-346075">
              <a:buNone/>
            </a:pPr>
            <a:r>
              <a:rPr lang="en-US" sz="2000" dirty="0" smtClean="0"/>
              <a:t>A </a:t>
            </a:r>
            <a:r>
              <a:rPr lang="zh-CN" altLang="en-US" sz="2000" dirty="0" smtClean="0"/>
              <a:t>高血压</a:t>
            </a:r>
            <a:endParaRPr lang="zh-CN" altLang="en-US" sz="1200" dirty="0" smtClean="0"/>
          </a:p>
          <a:p>
            <a:pPr marL="2576513" indent="-346075">
              <a:buNone/>
            </a:pPr>
            <a:r>
              <a:rPr lang="en-US" sz="2000" dirty="0" smtClean="0"/>
              <a:t>B </a:t>
            </a:r>
            <a:r>
              <a:rPr lang="zh-CN" altLang="en-US" sz="2000" dirty="0" smtClean="0"/>
              <a:t>心脏病（如心肌梗塞、冠心病、心绞痛、充血性心力衰竭）</a:t>
            </a:r>
            <a:endParaRPr lang="zh-CN" altLang="en-US" sz="1200" dirty="0" smtClean="0"/>
          </a:p>
          <a:p>
            <a:pPr marL="2576513" indent="-346075">
              <a:buNone/>
            </a:pPr>
            <a:r>
              <a:rPr lang="en-US" sz="2000" dirty="0" smtClean="0"/>
              <a:t>C </a:t>
            </a:r>
            <a:r>
              <a:rPr lang="zh-CN" altLang="en-US" sz="2000" dirty="0" smtClean="0"/>
              <a:t>糖尿病</a:t>
            </a:r>
            <a:endParaRPr lang="zh-CN" altLang="en-US" sz="1200" dirty="0" smtClean="0"/>
          </a:p>
          <a:p>
            <a:pPr marL="2576513" indent="-346075">
              <a:buNone/>
            </a:pPr>
            <a:r>
              <a:rPr lang="en-US" sz="2000" dirty="0" smtClean="0"/>
              <a:t>D </a:t>
            </a:r>
            <a:r>
              <a:rPr lang="zh-CN" altLang="en-US" sz="2000" dirty="0" smtClean="0"/>
              <a:t>脑血管病（包括中风）</a:t>
            </a:r>
            <a:endParaRPr lang="zh-CN" altLang="en-US" sz="1200" dirty="0" smtClean="0"/>
          </a:p>
          <a:p>
            <a:pPr marL="2576513" indent="-346075">
              <a:buNone/>
            </a:pPr>
            <a:r>
              <a:rPr lang="en-US" altLang="zh-CN" sz="2000" b="1" dirty="0" smtClean="0">
                <a:cs typeface="+mn-cs"/>
              </a:rPr>
              <a:t>……</a:t>
            </a:r>
          </a:p>
          <a:p>
            <a:pPr marL="1770063">
              <a:buNone/>
            </a:pPr>
            <a:r>
              <a:rPr lang="zh-CN" altLang="en-US" sz="2400" dirty="0" smtClean="0"/>
              <a:t>在朗读问题后，向受访者说明：</a:t>
            </a:r>
            <a:endParaRPr lang="en-US" altLang="zh-CN" sz="2400" dirty="0" smtClean="0"/>
          </a:p>
          <a:p>
            <a:pPr marL="1662113" indent="277813">
              <a:buFont typeface="宋体" pitchFamily="2" charset="-122"/>
              <a:buChar char="-"/>
            </a:pPr>
            <a:r>
              <a:rPr lang="zh-CN" altLang="en-US" sz="2000" dirty="0" smtClean="0"/>
              <a:t>这是多选题，我将逐一向您询问。</a:t>
            </a:r>
            <a:endParaRPr lang="en-US" altLang="zh-CN" sz="2000" dirty="0" smtClean="0"/>
          </a:p>
          <a:p>
            <a:pPr marL="1662113" indent="277813">
              <a:buFont typeface="宋体" pitchFamily="2" charset="-122"/>
              <a:buChar char="-"/>
            </a:pPr>
            <a:r>
              <a:rPr lang="zh-CN" altLang="en-US" sz="2000" dirty="0" smtClean="0"/>
              <a:t>首先，您高血压吗？（如果回答“是”，选择该选项）</a:t>
            </a:r>
            <a:endParaRPr lang="en-US" altLang="zh-CN" sz="2000" dirty="0" smtClean="0"/>
          </a:p>
          <a:p>
            <a:pPr marL="1662113" indent="277813">
              <a:buFont typeface="宋体" pitchFamily="2" charset="-122"/>
              <a:buChar char="-"/>
            </a:pPr>
            <a:r>
              <a:rPr lang="zh-CN" altLang="en-US" sz="2000" dirty="0" smtClean="0"/>
              <a:t>您有心脏病（如心肌梗塞。。。）吗？（如果回答“是”，选择该选项）</a:t>
            </a:r>
            <a:endParaRPr lang="en-US" altLang="zh-CN" sz="2000" dirty="0" smtClean="0"/>
          </a:p>
          <a:p>
            <a:pPr marL="1662113" indent="277813">
              <a:buFont typeface="宋体" pitchFamily="2" charset="-122"/>
              <a:buChar char="-"/>
            </a:pPr>
            <a:r>
              <a:rPr lang="zh-CN" altLang="en-US" sz="2000" dirty="0" smtClean="0"/>
              <a:t>。。。以此类推。</a:t>
            </a:r>
            <a:endParaRPr lang="zh-CN" altLang="en-US" sz="2000" b="1" dirty="0" smtClean="0">
              <a:cs typeface="+mn-cs"/>
            </a:endParaRPr>
          </a:p>
        </p:txBody>
      </p:sp>
    </p:spTree>
    <p:extLst>
      <p:ext uri="{BB962C8B-B14F-4D97-AF65-F5344CB8AC3E}">
        <p14:creationId xmlns="" xmlns:p14="http://schemas.microsoft.com/office/powerpoint/2010/main" val="322650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609600" y="0"/>
            <a:ext cx="10972800" cy="836341"/>
          </a:xfrm>
        </p:spPr>
        <p:txBody>
          <a:bodyPr>
            <a:normAutofit/>
          </a:bodyPr>
          <a:lstStyle/>
          <a:p>
            <a:r>
              <a:rPr dirty="0" smtClean="0"/>
              <a:t>询问方式</a:t>
            </a:r>
            <a:r>
              <a:rPr lang="en-US" altLang="zh-CN" dirty="0" smtClean="0"/>
              <a:t>——</a:t>
            </a:r>
            <a:r>
              <a:rPr dirty="0" smtClean="0">
                <a:solidFill>
                  <a:srgbClr val="C00000"/>
                </a:solidFill>
              </a:rPr>
              <a:t>两道特殊的多选题</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732264" y="735980"/>
            <a:ext cx="5055220" cy="2319454"/>
          </a:xfrm>
        </p:spPr>
        <p:txBody>
          <a:bodyPr/>
          <a:lstStyle/>
          <a:p>
            <a:pPr marL="1146175">
              <a:buNone/>
            </a:pPr>
            <a:r>
              <a:rPr lang="zh-CN" altLang="en-US" sz="2000" dirty="0" smtClean="0"/>
              <a:t>您现在有哪些医疗保险？</a:t>
            </a:r>
            <a:r>
              <a:rPr lang="en-US" altLang="zh-CN" sz="2000" dirty="0" smtClean="0"/>
              <a:t>【</a:t>
            </a:r>
            <a:r>
              <a:rPr lang="zh-CN" altLang="en-US" sz="2000" dirty="0" smtClean="0"/>
              <a:t>多选题</a:t>
            </a:r>
            <a:r>
              <a:rPr lang="en-US" altLang="zh-CN" sz="2000" dirty="0" smtClean="0"/>
              <a:t>】</a:t>
            </a:r>
            <a:endParaRPr lang="zh-CN" altLang="en-US" sz="2000" dirty="0" smtClean="0"/>
          </a:p>
          <a:p>
            <a:pPr marL="1257300" indent="169863">
              <a:buNone/>
            </a:pPr>
            <a:r>
              <a:rPr lang="en-US" altLang="en-US" sz="2000" dirty="0" smtClean="0"/>
              <a:t>A </a:t>
            </a:r>
            <a:r>
              <a:rPr lang="zh-CN" altLang="en-US" sz="2000" dirty="0" smtClean="0"/>
              <a:t>城镇职工基本医保</a:t>
            </a:r>
          </a:p>
          <a:p>
            <a:pPr marL="1257300" indent="169863">
              <a:buNone/>
            </a:pPr>
            <a:r>
              <a:rPr lang="en-US" altLang="en-US" sz="2000" dirty="0" smtClean="0"/>
              <a:t>B </a:t>
            </a:r>
            <a:r>
              <a:rPr lang="zh-CN" altLang="en-US" sz="2000" dirty="0" smtClean="0"/>
              <a:t>城镇居民基本医保</a:t>
            </a:r>
          </a:p>
          <a:p>
            <a:pPr marL="1257300" indent="169863">
              <a:buNone/>
            </a:pPr>
            <a:r>
              <a:rPr lang="en-US" altLang="en-US" sz="2000" dirty="0" smtClean="0"/>
              <a:t>C </a:t>
            </a:r>
            <a:r>
              <a:rPr lang="zh-CN" altLang="en-US" sz="2000" dirty="0" smtClean="0"/>
              <a:t>新型农村合作医疗</a:t>
            </a:r>
          </a:p>
          <a:p>
            <a:pPr marL="1257300" indent="169863">
              <a:buNone/>
            </a:pPr>
            <a:r>
              <a:rPr lang="en-US" altLang="en-US" sz="2000" dirty="0" smtClean="0"/>
              <a:t>D </a:t>
            </a:r>
            <a:r>
              <a:rPr lang="zh-CN" altLang="en-US" sz="2000" dirty="0" smtClean="0"/>
              <a:t>城乡居民基本医疗保险</a:t>
            </a:r>
          </a:p>
          <a:p>
            <a:pPr marL="1257300" indent="169863">
              <a:buNone/>
            </a:pPr>
            <a:r>
              <a:rPr lang="en-US" altLang="en-US" sz="2000" dirty="0" smtClean="0"/>
              <a:t>E </a:t>
            </a:r>
            <a:r>
              <a:rPr lang="zh-CN" altLang="en-US" sz="2000" dirty="0" smtClean="0"/>
              <a:t>公费医疗</a:t>
            </a:r>
          </a:p>
        </p:txBody>
      </p:sp>
      <p:sp>
        <p:nvSpPr>
          <p:cNvPr id="4" name="矩形 3"/>
          <p:cNvSpPr/>
          <p:nvPr/>
        </p:nvSpPr>
        <p:spPr>
          <a:xfrm>
            <a:off x="4966010" y="1062260"/>
            <a:ext cx="6096000" cy="1877437"/>
          </a:xfrm>
          <a:prstGeom prst="rect">
            <a:avLst/>
          </a:prstGeom>
        </p:spPr>
        <p:txBody>
          <a:bodyPr>
            <a:spAutoFit/>
          </a:bodyPr>
          <a:lstStyle/>
          <a:p>
            <a:pPr marL="1257300" indent="169863" eaLnBrk="0" fontAlgn="base" hangingPunct="0">
              <a:spcBef>
                <a:spcPct val="20000"/>
              </a:spcBef>
              <a:spcAft>
                <a:spcPct val="0"/>
              </a:spcAft>
            </a:pPr>
            <a:r>
              <a:rPr lang="en-US" altLang="en-US" sz="2000" dirty="0" smtClean="0">
                <a:latin typeface="+mn-ea"/>
              </a:rPr>
              <a:t>F </a:t>
            </a:r>
            <a:r>
              <a:rPr lang="zh-CN" altLang="en-US" sz="2000" dirty="0" smtClean="0">
                <a:latin typeface="+mn-ea"/>
              </a:rPr>
              <a:t>商业医疗保险</a:t>
            </a:r>
          </a:p>
          <a:p>
            <a:pPr marL="1257300" indent="169863" eaLnBrk="0" fontAlgn="base" hangingPunct="0">
              <a:spcBef>
                <a:spcPct val="20000"/>
              </a:spcBef>
              <a:spcAft>
                <a:spcPct val="0"/>
              </a:spcAft>
            </a:pPr>
            <a:r>
              <a:rPr lang="en-US" altLang="en-US" sz="2000" dirty="0" smtClean="0">
                <a:latin typeface="+mn-ea"/>
              </a:rPr>
              <a:t>G </a:t>
            </a:r>
            <a:r>
              <a:rPr lang="zh-CN" altLang="en-US" sz="2000" dirty="0" smtClean="0">
                <a:latin typeface="+mn-ea"/>
              </a:rPr>
              <a:t>大病保险</a:t>
            </a:r>
          </a:p>
          <a:p>
            <a:pPr marL="1257300" indent="169863" eaLnBrk="0" fontAlgn="base" hangingPunct="0">
              <a:spcBef>
                <a:spcPct val="20000"/>
              </a:spcBef>
              <a:spcAft>
                <a:spcPct val="0"/>
              </a:spcAft>
            </a:pPr>
            <a:r>
              <a:rPr lang="en-US" altLang="en-US" sz="2000" dirty="0" smtClean="0">
                <a:latin typeface="+mn-ea"/>
              </a:rPr>
              <a:t>H </a:t>
            </a:r>
            <a:r>
              <a:rPr lang="zh-CN" altLang="en-US" sz="2000" dirty="0" smtClean="0">
                <a:latin typeface="+mn-ea"/>
              </a:rPr>
              <a:t>个人税优健康保险</a:t>
            </a:r>
          </a:p>
          <a:p>
            <a:pPr marL="1257300" indent="169863" eaLnBrk="0" fontAlgn="base" hangingPunct="0">
              <a:spcBef>
                <a:spcPct val="20000"/>
              </a:spcBef>
              <a:spcAft>
                <a:spcPct val="0"/>
              </a:spcAft>
            </a:pPr>
            <a:r>
              <a:rPr lang="en-US" altLang="en-US" sz="2000" dirty="0" smtClean="0">
                <a:latin typeface="+mn-ea"/>
              </a:rPr>
              <a:t>I </a:t>
            </a:r>
            <a:r>
              <a:rPr lang="zh-CN" altLang="en-US" sz="2000" dirty="0" smtClean="0">
                <a:latin typeface="+mn-ea"/>
              </a:rPr>
              <a:t>以上都没有（排他项）</a:t>
            </a:r>
          </a:p>
          <a:p>
            <a:pPr marL="1257300" indent="169863" eaLnBrk="0" fontAlgn="base" hangingPunct="0">
              <a:spcBef>
                <a:spcPct val="20000"/>
              </a:spcBef>
              <a:spcAft>
                <a:spcPct val="0"/>
              </a:spcAft>
            </a:pPr>
            <a:r>
              <a:rPr lang="en-US" altLang="en-US" sz="2000" dirty="0" smtClean="0">
                <a:latin typeface="+mn-ea"/>
              </a:rPr>
              <a:t>J </a:t>
            </a:r>
            <a:r>
              <a:rPr lang="zh-CN" altLang="en-US" sz="2000" dirty="0" smtClean="0">
                <a:latin typeface="+mn-ea"/>
              </a:rPr>
              <a:t>不知道</a:t>
            </a:r>
            <a:r>
              <a:rPr lang="en-US" altLang="en-US" sz="2000" dirty="0" smtClean="0">
                <a:latin typeface="+mn-ea"/>
              </a:rPr>
              <a:t>/</a:t>
            </a:r>
            <a:r>
              <a:rPr lang="zh-CN" altLang="en-US" sz="2000" dirty="0" smtClean="0">
                <a:latin typeface="+mn-ea"/>
              </a:rPr>
              <a:t>不清楚（排他项）</a:t>
            </a:r>
            <a:endParaRPr lang="en-US" altLang="zh-CN" sz="2000" dirty="0" smtClean="0">
              <a:latin typeface="+mn-ea"/>
            </a:endParaRPr>
          </a:p>
        </p:txBody>
      </p:sp>
      <p:sp>
        <p:nvSpPr>
          <p:cNvPr id="6" name="矩形 5"/>
          <p:cNvSpPr/>
          <p:nvPr/>
        </p:nvSpPr>
        <p:spPr>
          <a:xfrm>
            <a:off x="1151414" y="2987854"/>
            <a:ext cx="10240624" cy="3354765"/>
          </a:xfrm>
          <a:prstGeom prst="rect">
            <a:avLst/>
          </a:prstGeom>
        </p:spPr>
        <p:txBody>
          <a:bodyPr wrap="none">
            <a:spAutoFit/>
          </a:bodyPr>
          <a:lstStyle/>
          <a:p>
            <a:pPr marL="52388" indent="169863" eaLnBrk="0" fontAlgn="base" hangingPunct="0">
              <a:spcBef>
                <a:spcPct val="20000"/>
              </a:spcBef>
              <a:spcAft>
                <a:spcPct val="0"/>
              </a:spcAft>
              <a:buFont typeface="Wingdings" pitchFamily="2" charset="2"/>
              <a:buChar char="n"/>
            </a:pPr>
            <a:r>
              <a:rPr lang="en-US" altLang="zh-CN" sz="2000" b="1" dirty="0" smtClean="0">
                <a:latin typeface="+mn-ea"/>
              </a:rPr>
              <a:t> A</a:t>
            </a:r>
            <a:r>
              <a:rPr lang="zh-CN" altLang="en-US" sz="2000" b="1" dirty="0" smtClean="0">
                <a:latin typeface="+mn-ea"/>
              </a:rPr>
              <a:t>、</a:t>
            </a:r>
            <a:r>
              <a:rPr lang="en-US" altLang="zh-CN" sz="2000" b="1" dirty="0" smtClean="0">
                <a:latin typeface="+mn-ea"/>
              </a:rPr>
              <a:t>B</a:t>
            </a:r>
            <a:r>
              <a:rPr lang="zh-CN" altLang="en-US" sz="2000" b="1" dirty="0" smtClean="0">
                <a:latin typeface="+mn-ea"/>
              </a:rPr>
              <a:t>、</a:t>
            </a:r>
            <a:r>
              <a:rPr lang="en-US" altLang="zh-CN" sz="2000" b="1" dirty="0" smtClean="0">
                <a:latin typeface="+mn-ea"/>
              </a:rPr>
              <a:t>C</a:t>
            </a:r>
            <a:r>
              <a:rPr lang="zh-CN" altLang="en-US" sz="2000" b="1" dirty="0" smtClean="0">
                <a:latin typeface="+mn-ea"/>
              </a:rPr>
              <a:t>、</a:t>
            </a:r>
            <a:r>
              <a:rPr lang="en-US" altLang="zh-CN" sz="2000" b="1" dirty="0" smtClean="0">
                <a:latin typeface="+mn-ea"/>
              </a:rPr>
              <a:t>D</a:t>
            </a:r>
            <a:r>
              <a:rPr lang="zh-CN" altLang="en-US" sz="2000" b="1" dirty="0" smtClean="0">
                <a:latin typeface="+mn-ea"/>
              </a:rPr>
              <a:t>、</a:t>
            </a:r>
            <a:r>
              <a:rPr lang="en-US" altLang="zh-CN" sz="2000" b="1" dirty="0" smtClean="0">
                <a:latin typeface="+mn-ea"/>
              </a:rPr>
              <a:t>E</a:t>
            </a:r>
            <a:r>
              <a:rPr lang="zh-CN" altLang="en-US" sz="2000" b="1" dirty="0" smtClean="0">
                <a:latin typeface="+mn-ea"/>
              </a:rPr>
              <a:t>都是基本医疗保险，是</a:t>
            </a:r>
            <a:r>
              <a:rPr lang="zh-CN" altLang="en-US" sz="2000" b="1" dirty="0" smtClean="0">
                <a:solidFill>
                  <a:srgbClr val="C00000"/>
                </a:solidFill>
                <a:latin typeface="+mn-ea"/>
              </a:rPr>
              <a:t>相互排斥的</a:t>
            </a:r>
            <a:r>
              <a:rPr lang="zh-CN" altLang="en-US" sz="2000" b="1" dirty="0" smtClean="0">
                <a:latin typeface="+mn-ea"/>
              </a:rPr>
              <a:t>，现实中每个人只可能参加其中一种</a:t>
            </a:r>
            <a:endParaRPr lang="en-US" altLang="zh-CN" sz="2000" b="1" dirty="0" smtClean="0">
              <a:latin typeface="+mn-ea"/>
            </a:endParaRPr>
          </a:p>
          <a:p>
            <a:pPr marL="52388" indent="169863" eaLnBrk="0" fontAlgn="base" hangingPunct="0">
              <a:spcBef>
                <a:spcPct val="20000"/>
              </a:spcBef>
              <a:spcAft>
                <a:spcPct val="0"/>
              </a:spcAft>
              <a:buFont typeface="Wingdings" pitchFamily="2" charset="2"/>
              <a:buChar char="n"/>
            </a:pPr>
            <a:r>
              <a:rPr lang="en-US" altLang="zh-CN" sz="2000" b="1" dirty="0" smtClean="0">
                <a:latin typeface="+mn-ea"/>
              </a:rPr>
              <a:t> </a:t>
            </a:r>
            <a:r>
              <a:rPr lang="zh-CN" altLang="en-US" sz="2000" b="1" dirty="0" smtClean="0">
                <a:latin typeface="+mn-ea"/>
              </a:rPr>
              <a:t>询问方法：</a:t>
            </a:r>
            <a:endParaRPr lang="en-US" altLang="zh-CN" sz="2000" b="1" dirty="0" smtClean="0">
              <a:latin typeface="+mn-ea"/>
            </a:endParaRPr>
          </a:p>
          <a:p>
            <a:pPr marL="509588" lvl="1" indent="169863" eaLnBrk="0" fontAlgn="base" hangingPunct="0">
              <a:spcBef>
                <a:spcPct val="20000"/>
              </a:spcBef>
              <a:spcAft>
                <a:spcPct val="0"/>
              </a:spcAft>
              <a:buFont typeface="Wingdings" pitchFamily="2" charset="2"/>
              <a:buChar char="ü"/>
            </a:pPr>
            <a:r>
              <a:rPr lang="zh-CN" altLang="en-US" sz="2000" b="1" dirty="0" smtClean="0">
                <a:latin typeface="+mn-ea"/>
              </a:rPr>
              <a:t> 从</a:t>
            </a:r>
            <a:r>
              <a:rPr lang="en-US" altLang="zh-CN" sz="2000" b="1" dirty="0" smtClean="0">
                <a:latin typeface="+mn-ea"/>
              </a:rPr>
              <a:t>A</a:t>
            </a:r>
            <a:r>
              <a:rPr lang="zh-CN" altLang="en-US" sz="2000" b="1" dirty="0" smtClean="0">
                <a:latin typeface="+mn-ea"/>
              </a:rPr>
              <a:t>开始询问，一旦出现了</a:t>
            </a:r>
            <a:r>
              <a:rPr lang="en-US" altLang="zh-CN" sz="2000" b="1" dirty="0" smtClean="0">
                <a:latin typeface="+mn-ea"/>
              </a:rPr>
              <a:t>A</a:t>
            </a:r>
            <a:r>
              <a:rPr lang="zh-CN" altLang="en-US" sz="2000" b="1" dirty="0" smtClean="0">
                <a:latin typeface="+mn-ea"/>
              </a:rPr>
              <a:t>、</a:t>
            </a:r>
            <a:r>
              <a:rPr lang="en-US" altLang="zh-CN" sz="2000" b="1" dirty="0" smtClean="0">
                <a:latin typeface="+mn-ea"/>
              </a:rPr>
              <a:t>B</a:t>
            </a:r>
            <a:r>
              <a:rPr lang="zh-CN" altLang="en-US" sz="2000" b="1" dirty="0" smtClean="0">
                <a:latin typeface="+mn-ea"/>
              </a:rPr>
              <a:t>、</a:t>
            </a:r>
            <a:r>
              <a:rPr lang="en-US" altLang="zh-CN" sz="2000" b="1" dirty="0" smtClean="0">
                <a:latin typeface="+mn-ea"/>
              </a:rPr>
              <a:t>C</a:t>
            </a:r>
            <a:r>
              <a:rPr lang="zh-CN" altLang="en-US" sz="2000" b="1" dirty="0" smtClean="0">
                <a:latin typeface="+mn-ea"/>
              </a:rPr>
              <a:t>、</a:t>
            </a:r>
            <a:r>
              <a:rPr lang="en-US" altLang="zh-CN" sz="2000" b="1" dirty="0" smtClean="0">
                <a:latin typeface="+mn-ea"/>
              </a:rPr>
              <a:t>D</a:t>
            </a:r>
            <a:r>
              <a:rPr lang="zh-CN" altLang="en-US" sz="2000" b="1" dirty="0" smtClean="0">
                <a:latin typeface="+mn-ea"/>
              </a:rPr>
              <a:t>、</a:t>
            </a:r>
            <a:r>
              <a:rPr lang="en-US" altLang="zh-CN" sz="2000" b="1" dirty="0" smtClean="0">
                <a:latin typeface="+mn-ea"/>
              </a:rPr>
              <a:t>E</a:t>
            </a:r>
            <a:r>
              <a:rPr lang="zh-CN" altLang="en-US" sz="2000" b="1" dirty="0" smtClean="0">
                <a:latin typeface="+mn-ea"/>
              </a:rPr>
              <a:t>中的一个，跳至选项</a:t>
            </a:r>
            <a:r>
              <a:rPr lang="en-US" altLang="zh-CN" sz="2000" b="1" dirty="0" smtClean="0">
                <a:latin typeface="+mn-ea"/>
              </a:rPr>
              <a:t>F</a:t>
            </a:r>
          </a:p>
          <a:p>
            <a:pPr marL="509588" lvl="1" indent="169863" eaLnBrk="0" fontAlgn="base" hangingPunct="0">
              <a:spcBef>
                <a:spcPct val="20000"/>
              </a:spcBef>
              <a:spcAft>
                <a:spcPct val="0"/>
              </a:spcAft>
              <a:buFont typeface="Wingdings" pitchFamily="2" charset="2"/>
              <a:buChar char="ü"/>
            </a:pPr>
            <a:r>
              <a:rPr lang="en-US" altLang="zh-CN" sz="2000" b="1" dirty="0" smtClean="0">
                <a:latin typeface="+mn-ea"/>
              </a:rPr>
              <a:t> </a:t>
            </a:r>
            <a:r>
              <a:rPr lang="en-US" altLang="zh-CN" sz="2000" dirty="0" smtClean="0">
                <a:latin typeface="+mn-ea"/>
              </a:rPr>
              <a:t>e.g.</a:t>
            </a:r>
            <a:r>
              <a:rPr lang="zh-CN" altLang="en-US" sz="2000" dirty="0" smtClean="0">
                <a:latin typeface="+mn-ea"/>
              </a:rPr>
              <a:t>，假设受访者有新型农村合作医疗</a:t>
            </a:r>
            <a:endParaRPr lang="en-US" altLang="zh-CN" sz="2000" dirty="0" smtClean="0">
              <a:latin typeface="+mn-ea"/>
            </a:endParaRPr>
          </a:p>
          <a:p>
            <a:pPr marL="855663" lvl="1" indent="169863" eaLnBrk="0" fontAlgn="base" hangingPunct="0">
              <a:spcBef>
                <a:spcPct val="20000"/>
              </a:spcBef>
              <a:spcAft>
                <a:spcPct val="0"/>
              </a:spcAft>
            </a:pPr>
            <a:r>
              <a:rPr lang="zh-CN" altLang="en-US" sz="2000" dirty="0" smtClean="0">
                <a:latin typeface="+mn-ea"/>
              </a:rPr>
              <a:t>“请问您有城镇职工基本医保吗？” </a:t>
            </a:r>
            <a:r>
              <a:rPr lang="en-US" altLang="zh-CN" sz="2000" dirty="0" smtClean="0">
                <a:latin typeface="+mn-ea"/>
              </a:rPr>
              <a:t>—— </a:t>
            </a:r>
            <a:r>
              <a:rPr lang="zh-CN" altLang="en-US" sz="2000" dirty="0" smtClean="0">
                <a:latin typeface="+mn-ea"/>
              </a:rPr>
              <a:t>回答：“没有”</a:t>
            </a:r>
            <a:endParaRPr lang="en-US" altLang="zh-CN" sz="2000" dirty="0" smtClean="0">
              <a:latin typeface="+mn-ea"/>
            </a:endParaRPr>
          </a:p>
          <a:p>
            <a:pPr marL="855663" lvl="1" indent="169863" eaLnBrk="0" fontAlgn="base" hangingPunct="0">
              <a:spcBef>
                <a:spcPct val="20000"/>
              </a:spcBef>
              <a:spcAft>
                <a:spcPct val="0"/>
              </a:spcAft>
            </a:pPr>
            <a:r>
              <a:rPr lang="zh-CN" altLang="en-US" sz="2000" dirty="0" smtClean="0">
                <a:latin typeface="+mn-ea"/>
              </a:rPr>
              <a:t>“那请问您有城镇居民基本医保吗？” </a:t>
            </a:r>
            <a:r>
              <a:rPr lang="en-US" altLang="zh-CN" sz="2000" dirty="0" smtClean="0">
                <a:latin typeface="+mn-ea"/>
              </a:rPr>
              <a:t>—— </a:t>
            </a:r>
            <a:r>
              <a:rPr lang="zh-CN" altLang="en-US" sz="2000" dirty="0" smtClean="0">
                <a:latin typeface="+mn-ea"/>
              </a:rPr>
              <a:t>回答：“没有”</a:t>
            </a:r>
            <a:endParaRPr lang="en-US" altLang="zh-CN" sz="2000" dirty="0" smtClean="0">
              <a:latin typeface="+mn-ea"/>
            </a:endParaRPr>
          </a:p>
          <a:p>
            <a:pPr marL="855663" lvl="1" indent="169863" eaLnBrk="0" fontAlgn="base" hangingPunct="0">
              <a:spcBef>
                <a:spcPct val="20000"/>
              </a:spcBef>
              <a:spcAft>
                <a:spcPct val="0"/>
              </a:spcAft>
            </a:pPr>
            <a:r>
              <a:rPr lang="zh-CN" altLang="en-US" sz="2000" dirty="0" smtClean="0">
                <a:latin typeface="+mn-ea"/>
              </a:rPr>
              <a:t>“您有新型农村合作医疗吗？” </a:t>
            </a:r>
            <a:r>
              <a:rPr lang="en-US" altLang="zh-CN" sz="2000" dirty="0" smtClean="0">
                <a:latin typeface="+mn-ea"/>
              </a:rPr>
              <a:t>—— </a:t>
            </a:r>
            <a:r>
              <a:rPr lang="zh-CN" altLang="en-US" sz="2000" dirty="0" smtClean="0">
                <a:latin typeface="+mn-ea"/>
              </a:rPr>
              <a:t>回答：“有”</a:t>
            </a:r>
            <a:endParaRPr lang="en-US" altLang="zh-CN" sz="2000" dirty="0" smtClean="0">
              <a:latin typeface="+mn-ea"/>
            </a:endParaRPr>
          </a:p>
          <a:p>
            <a:pPr marL="855663" lvl="1" indent="169863" eaLnBrk="0" fontAlgn="base" hangingPunct="0">
              <a:spcBef>
                <a:spcPct val="20000"/>
              </a:spcBef>
              <a:spcAft>
                <a:spcPct val="0"/>
              </a:spcAft>
            </a:pPr>
            <a:r>
              <a:rPr lang="zh-CN" altLang="en-US" sz="2000" dirty="0" smtClean="0">
                <a:latin typeface="+mn-ea"/>
              </a:rPr>
              <a:t>“那您是否有商业医疗保险？”。。。按照常规多选题方法继续询问</a:t>
            </a:r>
            <a:endParaRPr lang="en-US" altLang="zh-CN" sz="2000" dirty="0" smtClean="0">
              <a:latin typeface="+mn-ea"/>
            </a:endParaRPr>
          </a:p>
          <a:p>
            <a:pPr marL="52388" lvl="1" indent="169863" eaLnBrk="0" fontAlgn="base" hangingPunct="0">
              <a:spcBef>
                <a:spcPct val="20000"/>
              </a:spcBef>
              <a:spcAft>
                <a:spcPct val="0"/>
              </a:spcAft>
              <a:buFont typeface="Wingdings" pitchFamily="2" charset="2"/>
              <a:buChar char="n"/>
            </a:pPr>
            <a:r>
              <a:rPr lang="zh-CN" altLang="en-US" sz="2000" b="1" dirty="0" smtClean="0">
                <a:latin typeface="+mn-ea"/>
              </a:rPr>
              <a:t>（排他项）：逻辑上</a:t>
            </a:r>
            <a:r>
              <a:rPr lang="zh-CN" altLang="en-US" sz="2000" b="1" dirty="0" smtClean="0"/>
              <a:t>不能与其它任何选项同时出现</a:t>
            </a:r>
            <a:endParaRPr lang="zh-CN" altLang="en-US" sz="2000" b="1" dirty="0" smtClean="0">
              <a:latin typeface="+mn-ea"/>
            </a:endParaRPr>
          </a:p>
        </p:txBody>
      </p:sp>
    </p:spTree>
    <p:extLst>
      <p:ext uri="{BB962C8B-B14F-4D97-AF65-F5344CB8AC3E}">
        <p14:creationId xmlns="" xmlns:p14="http://schemas.microsoft.com/office/powerpoint/2010/main" val="3226506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609600" y="0"/>
            <a:ext cx="10972800" cy="836341"/>
          </a:xfrm>
        </p:spPr>
        <p:txBody>
          <a:bodyPr>
            <a:normAutofit/>
          </a:bodyPr>
          <a:lstStyle/>
          <a:p>
            <a:r>
              <a:rPr dirty="0" smtClean="0"/>
              <a:t>询问方式</a:t>
            </a:r>
            <a:r>
              <a:rPr lang="en-US" altLang="zh-CN" dirty="0" smtClean="0"/>
              <a:t>——</a:t>
            </a:r>
            <a:r>
              <a:rPr dirty="0" smtClean="0">
                <a:solidFill>
                  <a:srgbClr val="C00000"/>
                </a:solidFill>
              </a:rPr>
              <a:t>两道特殊的多选题</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743414" y="869795"/>
            <a:ext cx="7341220" cy="2319454"/>
          </a:xfrm>
        </p:spPr>
        <p:txBody>
          <a:bodyPr/>
          <a:lstStyle/>
          <a:p>
            <a:pPr marL="509588">
              <a:buNone/>
            </a:pPr>
            <a:r>
              <a:rPr lang="zh-CN" altLang="en-US" sz="2000" b="1" dirty="0" smtClean="0"/>
              <a:t>您现在有哪些离退休金、养老金或养老保险？</a:t>
            </a:r>
            <a:r>
              <a:rPr lang="en-US" altLang="zh-CN" sz="2000" b="1" dirty="0" smtClean="0"/>
              <a:t>【</a:t>
            </a:r>
            <a:r>
              <a:rPr lang="zh-CN" altLang="en-US" sz="2000" b="1" dirty="0" smtClean="0"/>
              <a:t>多选题</a:t>
            </a:r>
            <a:r>
              <a:rPr lang="en-US" altLang="zh-CN" sz="2000" b="1" dirty="0" smtClean="0"/>
              <a:t>】 </a:t>
            </a:r>
          </a:p>
          <a:p>
            <a:pPr marL="1201738">
              <a:buNone/>
            </a:pPr>
            <a:endParaRPr lang="en-US" sz="2000" dirty="0" smtClean="0"/>
          </a:p>
          <a:p>
            <a:pPr marL="1201738">
              <a:buNone/>
            </a:pPr>
            <a:r>
              <a:rPr lang="en-US" sz="2000" dirty="0" smtClean="0"/>
              <a:t>A </a:t>
            </a:r>
            <a:r>
              <a:rPr lang="zh-CN" altLang="en-US" sz="2000" dirty="0" smtClean="0"/>
              <a:t>机关事业单位离退休金</a:t>
            </a:r>
          </a:p>
          <a:p>
            <a:pPr marL="1201738">
              <a:buNone/>
            </a:pPr>
            <a:r>
              <a:rPr lang="en-US" sz="2000" dirty="0" smtClean="0"/>
              <a:t>B </a:t>
            </a:r>
            <a:r>
              <a:rPr lang="zh-CN" altLang="en-US" sz="2000" dirty="0" smtClean="0"/>
              <a:t>城镇职工养老保险</a:t>
            </a:r>
          </a:p>
          <a:p>
            <a:pPr marL="1201738">
              <a:buNone/>
            </a:pPr>
            <a:r>
              <a:rPr lang="en-US" sz="2000" dirty="0" smtClean="0"/>
              <a:t>C </a:t>
            </a:r>
            <a:r>
              <a:rPr lang="zh-CN" altLang="en-US" sz="2000" dirty="0" smtClean="0"/>
              <a:t>城乡居民社会养老保险</a:t>
            </a:r>
          </a:p>
          <a:p>
            <a:pPr marL="1201738">
              <a:buNone/>
            </a:pPr>
            <a:r>
              <a:rPr lang="en-US" sz="2000" dirty="0" smtClean="0"/>
              <a:t>D </a:t>
            </a:r>
            <a:r>
              <a:rPr lang="zh-CN" altLang="en-US" sz="2000" dirty="0" smtClean="0"/>
              <a:t>企业年金等企业补充养老保险</a:t>
            </a:r>
            <a:endParaRPr lang="zh-CN" altLang="en-US" sz="2000" dirty="0"/>
          </a:p>
        </p:txBody>
      </p:sp>
      <p:sp>
        <p:nvSpPr>
          <p:cNvPr id="4" name="矩形 3"/>
          <p:cNvSpPr/>
          <p:nvPr/>
        </p:nvSpPr>
        <p:spPr>
          <a:xfrm>
            <a:off x="5445512" y="1240680"/>
            <a:ext cx="6096000" cy="1877437"/>
          </a:xfrm>
          <a:prstGeom prst="rect">
            <a:avLst/>
          </a:prstGeom>
        </p:spPr>
        <p:txBody>
          <a:bodyPr>
            <a:spAutoFit/>
          </a:bodyPr>
          <a:lstStyle/>
          <a:p>
            <a:pPr marL="1201738" indent="-342900" eaLnBrk="0" fontAlgn="base" hangingPunct="0">
              <a:spcBef>
                <a:spcPct val="20000"/>
              </a:spcBef>
              <a:spcAft>
                <a:spcPct val="0"/>
              </a:spcAft>
            </a:pPr>
            <a:r>
              <a:rPr lang="en-US" sz="2000" dirty="0" smtClean="0">
                <a:latin typeface="+mn-ea"/>
              </a:rPr>
              <a:t>E </a:t>
            </a:r>
            <a:r>
              <a:rPr lang="zh-CN" altLang="en-US" sz="2000" dirty="0" smtClean="0">
                <a:latin typeface="+mn-ea"/>
              </a:rPr>
              <a:t>商业医疗保险或人寿保险</a:t>
            </a:r>
          </a:p>
          <a:p>
            <a:pPr marL="1201738" indent="-342900" eaLnBrk="0" fontAlgn="base" hangingPunct="0">
              <a:spcBef>
                <a:spcPct val="20000"/>
              </a:spcBef>
              <a:spcAft>
                <a:spcPct val="0"/>
              </a:spcAft>
            </a:pPr>
            <a:r>
              <a:rPr lang="en-US" sz="2000" dirty="0" smtClean="0">
                <a:latin typeface="+mn-ea"/>
              </a:rPr>
              <a:t>F </a:t>
            </a:r>
            <a:r>
              <a:rPr lang="zh-CN" altLang="en-US" sz="2000" dirty="0" smtClean="0">
                <a:latin typeface="+mn-ea"/>
              </a:rPr>
              <a:t>高龄补贴等政府补助</a:t>
            </a:r>
          </a:p>
          <a:p>
            <a:pPr marL="1201738" indent="-342900" eaLnBrk="0" fontAlgn="base" hangingPunct="0">
              <a:spcBef>
                <a:spcPct val="20000"/>
              </a:spcBef>
              <a:spcAft>
                <a:spcPct val="0"/>
              </a:spcAft>
            </a:pPr>
            <a:r>
              <a:rPr lang="en-US" sz="2000" dirty="0" smtClean="0">
                <a:latin typeface="+mn-ea"/>
              </a:rPr>
              <a:t>G </a:t>
            </a:r>
            <a:r>
              <a:rPr lang="zh-CN" altLang="en-US" sz="2000" dirty="0" smtClean="0">
                <a:latin typeface="+mn-ea"/>
              </a:rPr>
              <a:t>其它养老金</a:t>
            </a:r>
          </a:p>
          <a:p>
            <a:pPr marL="1201738" indent="-342900" eaLnBrk="0" fontAlgn="base" hangingPunct="0">
              <a:spcBef>
                <a:spcPct val="20000"/>
              </a:spcBef>
              <a:spcAft>
                <a:spcPct val="0"/>
              </a:spcAft>
            </a:pPr>
            <a:r>
              <a:rPr lang="en-US" sz="2000" dirty="0" smtClean="0">
                <a:latin typeface="+mn-ea"/>
              </a:rPr>
              <a:t>H </a:t>
            </a:r>
            <a:r>
              <a:rPr lang="zh-CN" altLang="en-US" sz="2000" dirty="0" smtClean="0">
                <a:latin typeface="+mn-ea"/>
              </a:rPr>
              <a:t>以上都没有（排他项）</a:t>
            </a:r>
          </a:p>
          <a:p>
            <a:pPr marL="1201738" indent="-342900" eaLnBrk="0" fontAlgn="base" hangingPunct="0">
              <a:spcBef>
                <a:spcPct val="20000"/>
              </a:spcBef>
              <a:spcAft>
                <a:spcPct val="0"/>
              </a:spcAft>
            </a:pPr>
            <a:r>
              <a:rPr lang="en-US" sz="2000" dirty="0" smtClean="0">
                <a:latin typeface="+mn-ea"/>
              </a:rPr>
              <a:t>I </a:t>
            </a:r>
            <a:r>
              <a:rPr lang="zh-CN" altLang="en-US" sz="2000" dirty="0" smtClean="0">
                <a:latin typeface="+mn-ea"/>
              </a:rPr>
              <a:t>不知道</a:t>
            </a:r>
            <a:r>
              <a:rPr lang="en-US" sz="2000" dirty="0" smtClean="0">
                <a:latin typeface="+mn-ea"/>
              </a:rPr>
              <a:t>/</a:t>
            </a:r>
            <a:r>
              <a:rPr lang="zh-CN" altLang="en-US" sz="2000" dirty="0" smtClean="0">
                <a:latin typeface="+mn-ea"/>
              </a:rPr>
              <a:t>不清楚（排他项）</a:t>
            </a:r>
            <a:endParaRPr lang="en-US" altLang="zh-CN" sz="2000" dirty="0" smtClean="0">
              <a:latin typeface="+mn-ea"/>
            </a:endParaRPr>
          </a:p>
        </p:txBody>
      </p:sp>
      <p:sp>
        <p:nvSpPr>
          <p:cNvPr id="6" name="矩形 5"/>
          <p:cNvSpPr/>
          <p:nvPr/>
        </p:nvSpPr>
        <p:spPr>
          <a:xfrm>
            <a:off x="1140263" y="3366996"/>
            <a:ext cx="9944049" cy="2923877"/>
          </a:xfrm>
          <a:prstGeom prst="rect">
            <a:avLst/>
          </a:prstGeom>
        </p:spPr>
        <p:txBody>
          <a:bodyPr wrap="square">
            <a:spAutoFit/>
          </a:bodyPr>
          <a:lstStyle/>
          <a:p>
            <a:pPr marL="52388" indent="169863" eaLnBrk="0" fontAlgn="base" hangingPunct="0">
              <a:spcBef>
                <a:spcPct val="20000"/>
              </a:spcBef>
              <a:spcAft>
                <a:spcPct val="0"/>
              </a:spcAft>
              <a:buFont typeface="Wingdings" pitchFamily="2" charset="2"/>
              <a:buChar char="n"/>
            </a:pPr>
            <a:r>
              <a:rPr lang="en-US" altLang="zh-CN" sz="2000" b="1" dirty="0" smtClean="0">
                <a:latin typeface="+mn-ea"/>
              </a:rPr>
              <a:t> A</a:t>
            </a:r>
            <a:r>
              <a:rPr lang="zh-CN" altLang="en-US" sz="2000" b="1" dirty="0" smtClean="0">
                <a:latin typeface="+mn-ea"/>
              </a:rPr>
              <a:t>、</a:t>
            </a:r>
            <a:r>
              <a:rPr lang="en-US" altLang="zh-CN" sz="2000" b="1" dirty="0" smtClean="0">
                <a:latin typeface="+mn-ea"/>
              </a:rPr>
              <a:t>B</a:t>
            </a:r>
            <a:r>
              <a:rPr lang="zh-CN" altLang="en-US" sz="2000" b="1" dirty="0" smtClean="0">
                <a:latin typeface="+mn-ea"/>
              </a:rPr>
              <a:t>、</a:t>
            </a:r>
            <a:r>
              <a:rPr lang="en-US" altLang="zh-CN" sz="2000" b="1" dirty="0" smtClean="0">
                <a:latin typeface="+mn-ea"/>
              </a:rPr>
              <a:t>C</a:t>
            </a:r>
            <a:r>
              <a:rPr lang="zh-CN" altLang="en-US" sz="2000" b="1" dirty="0" smtClean="0">
                <a:latin typeface="+mn-ea"/>
              </a:rPr>
              <a:t>都是基本养老保险，是</a:t>
            </a:r>
            <a:r>
              <a:rPr lang="zh-CN" altLang="en-US" sz="2000" b="1" dirty="0" smtClean="0">
                <a:solidFill>
                  <a:srgbClr val="C00000"/>
                </a:solidFill>
                <a:latin typeface="+mn-ea"/>
              </a:rPr>
              <a:t>相互排斥的</a:t>
            </a:r>
            <a:r>
              <a:rPr lang="zh-CN" altLang="en-US" sz="2000" b="1" dirty="0" smtClean="0">
                <a:latin typeface="+mn-ea"/>
              </a:rPr>
              <a:t>，现实中每个人只可能参加其中一种</a:t>
            </a:r>
            <a:endParaRPr lang="en-US" altLang="zh-CN" sz="2000" b="1" dirty="0" smtClean="0">
              <a:latin typeface="+mn-ea"/>
            </a:endParaRPr>
          </a:p>
          <a:p>
            <a:pPr marL="52388" indent="169863" eaLnBrk="0" fontAlgn="base" hangingPunct="0">
              <a:spcBef>
                <a:spcPct val="20000"/>
              </a:spcBef>
              <a:spcAft>
                <a:spcPct val="0"/>
              </a:spcAft>
              <a:buFont typeface="Wingdings" pitchFamily="2" charset="2"/>
              <a:buChar char="n"/>
            </a:pPr>
            <a:r>
              <a:rPr lang="en-US" altLang="zh-CN" sz="2000" b="1" dirty="0" smtClean="0">
                <a:latin typeface="+mn-ea"/>
              </a:rPr>
              <a:t> </a:t>
            </a:r>
            <a:r>
              <a:rPr lang="zh-CN" altLang="en-US" sz="2000" b="1" dirty="0" smtClean="0">
                <a:latin typeface="+mn-ea"/>
              </a:rPr>
              <a:t>询问方法：</a:t>
            </a:r>
            <a:endParaRPr lang="en-US" altLang="zh-CN" sz="2000" b="1" dirty="0" smtClean="0">
              <a:latin typeface="+mn-ea"/>
            </a:endParaRPr>
          </a:p>
          <a:p>
            <a:pPr marL="509588" lvl="1" indent="169863" eaLnBrk="0" fontAlgn="base" hangingPunct="0">
              <a:spcBef>
                <a:spcPct val="20000"/>
              </a:spcBef>
              <a:spcAft>
                <a:spcPct val="0"/>
              </a:spcAft>
              <a:buFont typeface="Wingdings" pitchFamily="2" charset="2"/>
              <a:buChar char="ü"/>
            </a:pPr>
            <a:r>
              <a:rPr lang="zh-CN" altLang="en-US" sz="2000" b="1" dirty="0" smtClean="0">
                <a:latin typeface="+mn-ea"/>
              </a:rPr>
              <a:t> 从</a:t>
            </a:r>
            <a:r>
              <a:rPr lang="en-US" altLang="zh-CN" sz="2000" b="1" dirty="0" smtClean="0">
                <a:latin typeface="+mn-ea"/>
              </a:rPr>
              <a:t>A</a:t>
            </a:r>
            <a:r>
              <a:rPr lang="zh-CN" altLang="en-US" sz="2000" b="1" dirty="0" smtClean="0">
                <a:latin typeface="+mn-ea"/>
              </a:rPr>
              <a:t>开始询问，一旦出现了</a:t>
            </a:r>
            <a:r>
              <a:rPr lang="en-US" altLang="zh-CN" sz="2000" b="1" dirty="0" smtClean="0">
                <a:latin typeface="+mn-ea"/>
              </a:rPr>
              <a:t>A</a:t>
            </a:r>
            <a:r>
              <a:rPr lang="zh-CN" altLang="en-US" sz="2000" b="1" dirty="0" smtClean="0">
                <a:latin typeface="+mn-ea"/>
              </a:rPr>
              <a:t>、</a:t>
            </a:r>
            <a:r>
              <a:rPr lang="en-US" altLang="zh-CN" sz="2000" b="1" dirty="0" smtClean="0">
                <a:latin typeface="+mn-ea"/>
              </a:rPr>
              <a:t>B</a:t>
            </a:r>
            <a:r>
              <a:rPr lang="zh-CN" altLang="en-US" sz="2000" b="1" dirty="0" smtClean="0">
                <a:latin typeface="+mn-ea"/>
              </a:rPr>
              <a:t>、</a:t>
            </a:r>
            <a:r>
              <a:rPr lang="en-US" altLang="zh-CN" sz="2000" b="1" dirty="0" smtClean="0">
                <a:latin typeface="+mn-ea"/>
              </a:rPr>
              <a:t>C</a:t>
            </a:r>
            <a:r>
              <a:rPr lang="zh-CN" altLang="en-US" sz="2000" b="1" dirty="0" smtClean="0">
                <a:latin typeface="+mn-ea"/>
              </a:rPr>
              <a:t>中的一个，跳至选项</a:t>
            </a:r>
            <a:r>
              <a:rPr lang="en-US" altLang="zh-CN" sz="2000" b="1" dirty="0" smtClean="0">
                <a:latin typeface="+mn-ea"/>
              </a:rPr>
              <a:t>D</a:t>
            </a:r>
          </a:p>
          <a:p>
            <a:pPr marL="509588" lvl="1" indent="169863" eaLnBrk="0" fontAlgn="base" hangingPunct="0">
              <a:spcBef>
                <a:spcPct val="20000"/>
              </a:spcBef>
              <a:spcAft>
                <a:spcPct val="0"/>
              </a:spcAft>
              <a:buFont typeface="Wingdings" pitchFamily="2" charset="2"/>
              <a:buChar char="ü"/>
            </a:pPr>
            <a:r>
              <a:rPr lang="en-US" altLang="zh-CN" sz="2000" b="1" dirty="0" smtClean="0">
                <a:latin typeface="+mn-ea"/>
              </a:rPr>
              <a:t> </a:t>
            </a:r>
            <a:r>
              <a:rPr lang="en-US" altLang="zh-CN" sz="2000" dirty="0" smtClean="0">
                <a:latin typeface="+mn-ea"/>
              </a:rPr>
              <a:t>e.g.</a:t>
            </a:r>
            <a:r>
              <a:rPr lang="zh-CN" altLang="en-US" sz="2000" dirty="0" smtClean="0">
                <a:latin typeface="+mn-ea"/>
              </a:rPr>
              <a:t>，假设受访者有城镇职工养老保险</a:t>
            </a:r>
            <a:endParaRPr lang="en-US" altLang="zh-CN" sz="2000" dirty="0" smtClean="0">
              <a:latin typeface="+mn-ea"/>
            </a:endParaRPr>
          </a:p>
          <a:p>
            <a:pPr marL="855663" lvl="1" indent="169863" eaLnBrk="0" fontAlgn="base" hangingPunct="0">
              <a:spcBef>
                <a:spcPct val="20000"/>
              </a:spcBef>
              <a:spcAft>
                <a:spcPct val="0"/>
              </a:spcAft>
            </a:pPr>
            <a:r>
              <a:rPr lang="zh-CN" altLang="en-US" sz="2000" dirty="0" smtClean="0">
                <a:latin typeface="+mn-ea"/>
              </a:rPr>
              <a:t>“请问您是否领取</a:t>
            </a:r>
            <a:r>
              <a:rPr lang="zh-CN" altLang="en-US" sz="2000" dirty="0" smtClean="0"/>
              <a:t>机关事业单位离退休金</a:t>
            </a:r>
            <a:r>
              <a:rPr lang="zh-CN" altLang="en-US" sz="2000" dirty="0" smtClean="0">
                <a:latin typeface="+mn-ea"/>
              </a:rPr>
              <a:t>？” </a:t>
            </a:r>
            <a:r>
              <a:rPr lang="en-US" altLang="zh-CN" sz="2000" dirty="0" smtClean="0">
                <a:latin typeface="+mn-ea"/>
              </a:rPr>
              <a:t>—— </a:t>
            </a:r>
            <a:r>
              <a:rPr lang="zh-CN" altLang="en-US" sz="2000" dirty="0" smtClean="0">
                <a:latin typeface="+mn-ea"/>
              </a:rPr>
              <a:t>回答：“不是”</a:t>
            </a:r>
            <a:endParaRPr lang="en-US" altLang="zh-CN" sz="2000" dirty="0" smtClean="0">
              <a:latin typeface="+mn-ea"/>
            </a:endParaRPr>
          </a:p>
          <a:p>
            <a:pPr marL="855663" lvl="1" indent="169863" eaLnBrk="0" fontAlgn="base" hangingPunct="0">
              <a:spcBef>
                <a:spcPct val="20000"/>
              </a:spcBef>
              <a:spcAft>
                <a:spcPct val="0"/>
              </a:spcAft>
            </a:pPr>
            <a:r>
              <a:rPr lang="zh-CN" altLang="en-US" sz="2000" dirty="0" smtClean="0">
                <a:latin typeface="+mn-ea"/>
              </a:rPr>
              <a:t>“那请问您有城镇</a:t>
            </a:r>
            <a:r>
              <a:rPr lang="zh-CN" altLang="en-US" sz="2000" dirty="0" smtClean="0"/>
              <a:t>职工养老保险</a:t>
            </a:r>
            <a:r>
              <a:rPr lang="zh-CN" altLang="en-US" sz="2000" dirty="0" smtClean="0">
                <a:latin typeface="+mn-ea"/>
              </a:rPr>
              <a:t>吗？” </a:t>
            </a:r>
            <a:r>
              <a:rPr lang="en-US" altLang="zh-CN" sz="2000" dirty="0" smtClean="0">
                <a:latin typeface="+mn-ea"/>
              </a:rPr>
              <a:t>—— </a:t>
            </a:r>
            <a:r>
              <a:rPr lang="zh-CN" altLang="en-US" sz="2000" dirty="0" smtClean="0">
                <a:latin typeface="+mn-ea"/>
              </a:rPr>
              <a:t>回答：“有”</a:t>
            </a:r>
            <a:endParaRPr lang="en-US" altLang="zh-CN" sz="2000" dirty="0" smtClean="0">
              <a:latin typeface="+mn-ea"/>
            </a:endParaRPr>
          </a:p>
          <a:p>
            <a:pPr marL="855663" lvl="1" indent="169863" eaLnBrk="0" fontAlgn="base" hangingPunct="0">
              <a:spcBef>
                <a:spcPct val="20000"/>
              </a:spcBef>
              <a:spcAft>
                <a:spcPct val="0"/>
              </a:spcAft>
            </a:pPr>
            <a:r>
              <a:rPr lang="zh-CN" altLang="en-US" sz="2000" dirty="0" smtClean="0">
                <a:latin typeface="+mn-ea"/>
              </a:rPr>
              <a:t>“那您是否有</a:t>
            </a:r>
            <a:r>
              <a:rPr lang="zh-CN" altLang="en-US" sz="2000" dirty="0" smtClean="0"/>
              <a:t>企业年金等企业补充养老保险</a:t>
            </a:r>
            <a:r>
              <a:rPr lang="zh-CN" altLang="en-US" sz="2000" dirty="0" smtClean="0">
                <a:latin typeface="+mn-ea"/>
              </a:rPr>
              <a:t>？” 。。。按照常规多选题方法继续询问</a:t>
            </a:r>
          </a:p>
        </p:txBody>
      </p:sp>
    </p:spTree>
    <p:extLst>
      <p:ext uri="{BB962C8B-B14F-4D97-AF65-F5344CB8AC3E}">
        <p14:creationId xmlns="" xmlns:p14="http://schemas.microsoft.com/office/powerpoint/2010/main" val="322650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E967C0F-A670-49CF-90E9-CF6E855CEAFF}"/>
              </a:ext>
            </a:extLst>
          </p:cNvPr>
          <p:cNvSpPr>
            <a:spLocks noGrp="1"/>
          </p:cNvSpPr>
          <p:nvPr>
            <p:ph type="title"/>
          </p:nvPr>
        </p:nvSpPr>
        <p:spPr>
          <a:xfrm>
            <a:off x="609600" y="0"/>
            <a:ext cx="10972800" cy="1143000"/>
          </a:xfrm>
        </p:spPr>
        <p:txBody>
          <a:bodyPr>
            <a:normAutofit/>
          </a:bodyPr>
          <a:lstStyle/>
          <a:p>
            <a:r>
              <a:rPr sz="3200" dirty="0" smtClean="0"/>
              <a:t>解答受访者的提问或疑惑</a:t>
            </a:r>
            <a:endParaRPr lang="zh-CN" altLang="en-US" sz="3200" dirty="0"/>
          </a:p>
        </p:txBody>
      </p:sp>
      <p:sp>
        <p:nvSpPr>
          <p:cNvPr id="3" name="内容占位符 2">
            <a:extLst>
              <a:ext uri="{FF2B5EF4-FFF2-40B4-BE49-F238E27FC236}">
                <a16:creationId xmlns="" xmlns:a16="http://schemas.microsoft.com/office/drawing/2014/main" id="{2FB2EC8C-BF8C-475E-B46E-F50CC7695A38}"/>
              </a:ext>
            </a:extLst>
          </p:cNvPr>
          <p:cNvSpPr>
            <a:spLocks noGrp="1"/>
          </p:cNvSpPr>
          <p:nvPr>
            <p:ph idx="1"/>
          </p:nvPr>
        </p:nvSpPr>
        <p:spPr>
          <a:xfrm>
            <a:off x="609600" y="1143000"/>
            <a:ext cx="10352049" cy="5280102"/>
          </a:xfrm>
        </p:spPr>
        <p:txBody>
          <a:bodyPr/>
          <a:lstStyle/>
          <a:p>
            <a:pPr marL="342900" lvl="1" indent="-342900">
              <a:buFont typeface="Wingdings" panose="05000000000000000000" pitchFamily="2" charset="2"/>
              <a:buChar char="n"/>
            </a:pPr>
            <a:r>
              <a:rPr lang="zh-CN" altLang="en-US" b="1" dirty="0" smtClean="0"/>
              <a:t> 允许受访者</a:t>
            </a:r>
            <a:r>
              <a:rPr lang="zh-CN" altLang="en-US" b="1" dirty="0" smtClean="0">
                <a:solidFill>
                  <a:srgbClr val="C00000"/>
                </a:solidFill>
              </a:rPr>
              <a:t>随时就某个问题或选项</a:t>
            </a:r>
            <a:r>
              <a:rPr lang="zh-CN" altLang="en-US" b="1" dirty="0" smtClean="0"/>
              <a:t>进行提问</a:t>
            </a:r>
            <a:endParaRPr lang="en-US" altLang="zh-CN" b="1" dirty="0" smtClean="0"/>
          </a:p>
          <a:p>
            <a:pPr marL="342900" lvl="1" indent="-342900">
              <a:buFont typeface="Wingdings" panose="05000000000000000000" pitchFamily="2" charset="2"/>
              <a:buChar char="n"/>
            </a:pPr>
            <a:endParaRPr lang="en-US" altLang="zh-CN" b="1" dirty="0" smtClean="0">
              <a:cs typeface="+mn-cs"/>
            </a:endParaRPr>
          </a:p>
          <a:p>
            <a:pPr marL="342900" lvl="1" indent="-342900">
              <a:buFont typeface="Wingdings" panose="05000000000000000000" pitchFamily="2" charset="2"/>
              <a:buChar char="n"/>
            </a:pPr>
            <a:r>
              <a:rPr lang="en-US" altLang="zh-CN" b="1" dirty="0" smtClean="0">
                <a:cs typeface="+mn-cs"/>
              </a:rPr>
              <a:t> </a:t>
            </a:r>
            <a:r>
              <a:rPr lang="zh-CN" altLang="en-US" b="1" dirty="0" smtClean="0">
                <a:cs typeface="+mn-cs"/>
              </a:rPr>
              <a:t>解答原则：</a:t>
            </a:r>
            <a:endParaRPr lang="en-US" altLang="zh-CN" b="1" dirty="0" smtClean="0">
              <a:cs typeface="+mn-cs"/>
            </a:endParaRPr>
          </a:p>
          <a:p>
            <a:pPr lvl="1">
              <a:buFont typeface="Wingdings" pitchFamily="2" charset="2"/>
              <a:buChar char="ü"/>
            </a:pPr>
            <a:r>
              <a:rPr lang="zh-CN" altLang="en-US" sz="2400" b="1" dirty="0" smtClean="0"/>
              <a:t>针对</a:t>
            </a:r>
            <a:r>
              <a:rPr lang="zh-CN" altLang="en-US" sz="2400" b="1" dirty="0" smtClean="0">
                <a:solidFill>
                  <a:srgbClr val="C00000"/>
                </a:solidFill>
              </a:rPr>
              <a:t>某个问题：</a:t>
            </a:r>
            <a:r>
              <a:rPr lang="zh-CN" altLang="en-US" sz="2400" b="1" dirty="0" smtClean="0"/>
              <a:t>重复原文朗读该问题。</a:t>
            </a:r>
            <a:r>
              <a:rPr lang="zh-CN" altLang="en-US" sz="2400" dirty="0" smtClean="0"/>
              <a:t>如果问题较长，仅重复受访者有疑问的那个部分</a:t>
            </a:r>
          </a:p>
          <a:p>
            <a:pPr lvl="1">
              <a:buFont typeface="Wingdings" pitchFamily="2" charset="2"/>
              <a:buChar char="ü"/>
            </a:pPr>
            <a:r>
              <a:rPr lang="zh-CN" altLang="en-US" sz="2400" b="1" dirty="0" smtClean="0"/>
              <a:t>针对</a:t>
            </a:r>
            <a:r>
              <a:rPr lang="zh-CN" altLang="en-US" sz="2400" b="1" dirty="0" smtClean="0">
                <a:solidFill>
                  <a:srgbClr val="C00000"/>
                </a:solidFill>
              </a:rPr>
              <a:t>某个选项：</a:t>
            </a:r>
            <a:r>
              <a:rPr lang="zh-CN" altLang="en-US" sz="2400" b="1" dirty="0" smtClean="0"/>
              <a:t>重复原文朗读该选项。</a:t>
            </a:r>
            <a:r>
              <a:rPr lang="zh-CN" altLang="en-US" sz="2400" dirty="0" smtClean="0"/>
              <a:t>如果选项较多，询问受访者是否还需要重复或提示其它选项</a:t>
            </a:r>
          </a:p>
          <a:p>
            <a:pPr lvl="1">
              <a:buFont typeface="Wingdings" pitchFamily="2" charset="2"/>
              <a:buChar char="ü"/>
            </a:pPr>
            <a:r>
              <a:rPr lang="zh-CN" altLang="en-US" sz="2400" b="1" dirty="0" smtClean="0"/>
              <a:t>针对问题或选项中的</a:t>
            </a:r>
            <a:r>
              <a:rPr lang="zh-CN" altLang="en-US" sz="2400" b="1" dirty="0" smtClean="0">
                <a:solidFill>
                  <a:srgbClr val="C00000"/>
                </a:solidFill>
              </a:rPr>
              <a:t>某个概念</a:t>
            </a:r>
            <a:r>
              <a:rPr lang="zh-CN" altLang="en-US" sz="2400" b="1" dirty="0" smtClean="0"/>
              <a:t>：原文朗读脚本、问卷正文中的解释</a:t>
            </a:r>
          </a:p>
          <a:p>
            <a:pPr lvl="1">
              <a:buFont typeface="Wingdings" pitchFamily="2" charset="2"/>
              <a:buChar char="ü"/>
            </a:pPr>
            <a:r>
              <a:rPr lang="zh-CN" altLang="en-US" sz="2400" b="1" dirty="0" smtClean="0"/>
              <a:t>如果以上方法都不能解答疑问，</a:t>
            </a:r>
            <a:r>
              <a:rPr lang="zh-CN" altLang="en-US" sz="2400" b="1" dirty="0" smtClean="0">
                <a:solidFill>
                  <a:srgbClr val="C00000"/>
                </a:solidFill>
              </a:rPr>
              <a:t>切忌调研员进行自行揣测和解释，</a:t>
            </a:r>
            <a:r>
              <a:rPr lang="zh-CN" altLang="en-US" sz="2400" b="1" dirty="0" smtClean="0"/>
              <a:t>而是应</a:t>
            </a:r>
            <a:r>
              <a:rPr lang="zh-CN" altLang="en-US" sz="2400" b="1" dirty="0" smtClean="0">
                <a:solidFill>
                  <a:srgbClr val="C00000"/>
                </a:solidFill>
              </a:rPr>
              <a:t>请受访者按照他</a:t>
            </a:r>
            <a:r>
              <a:rPr lang="en-US" altLang="en-US" sz="2400" b="1" dirty="0" smtClean="0">
                <a:solidFill>
                  <a:srgbClr val="C00000"/>
                </a:solidFill>
              </a:rPr>
              <a:t>/</a:t>
            </a:r>
            <a:r>
              <a:rPr lang="zh-CN" altLang="en-US" sz="2400" b="1" dirty="0" smtClean="0">
                <a:solidFill>
                  <a:srgbClr val="C00000"/>
                </a:solidFill>
              </a:rPr>
              <a:t>她本人对该问题的理解</a:t>
            </a:r>
            <a:r>
              <a:rPr lang="zh-CN" altLang="en-US" sz="2400" b="1" dirty="0" smtClean="0"/>
              <a:t>进行解答</a:t>
            </a:r>
            <a:endParaRPr lang="en-US" altLang="zh-CN" sz="2400" b="1" dirty="0" smtClean="0"/>
          </a:p>
        </p:txBody>
      </p:sp>
    </p:spTree>
    <p:extLst>
      <p:ext uri="{BB962C8B-B14F-4D97-AF65-F5344CB8AC3E}">
        <p14:creationId xmlns="" xmlns:p14="http://schemas.microsoft.com/office/powerpoint/2010/main" val="3226506202"/>
      </p:ext>
    </p:extLst>
  </p:cSld>
  <p:clrMapOvr>
    <a:masterClrMapping/>
  </p:clrMapOvr>
</p:sld>
</file>

<file path=ppt/theme/theme1.xml><?xml version="1.0" encoding="utf-8"?>
<a:theme xmlns:a="http://schemas.openxmlformats.org/drawingml/2006/main" name="14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4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TotalTime>
  <Words>1305</Words>
  <Application>Microsoft Office PowerPoint</Application>
  <PresentationFormat>自定义</PresentationFormat>
  <Paragraphs>143</Paragraphs>
  <Slides>13</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14_自定义设计方案</vt:lpstr>
      <vt:lpstr>Microsoft Office Word 文档</vt:lpstr>
      <vt:lpstr>2018中保协大学生保险责任行社会实践活动 ——长期护理需求调研问卷培训</vt:lpstr>
      <vt:lpstr>幻灯片 2</vt:lpstr>
      <vt:lpstr>幻灯片 3</vt:lpstr>
      <vt:lpstr>幻灯片 4</vt:lpstr>
      <vt:lpstr>询问方式</vt:lpstr>
      <vt:lpstr>询问方式</vt:lpstr>
      <vt:lpstr>询问方式——两道特殊的多选题</vt:lpstr>
      <vt:lpstr>询问方式——两道特殊的多选题</vt:lpstr>
      <vt:lpstr>解答受访者的提问或疑惑</vt:lpstr>
      <vt:lpstr>常见问题及解决方法</vt:lpstr>
      <vt:lpstr>常见问题及解决方法</vt:lpstr>
      <vt:lpstr>常见问题及解决方法</vt:lpstr>
      <vt:lpstr>准备方法</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2017中保协大学生保险责任行社会实践活动——长期护理需求调研项目启动会</dc:title>
  <dc:creator>柯庆文</dc:creator>
  <cp:lastModifiedBy>??</cp:lastModifiedBy>
  <cp:revision>16</cp:revision>
  <dcterms:created xsi:type="dcterms:W3CDTF">2017-06-19T08:31:21Z</dcterms:created>
  <dcterms:modified xsi:type="dcterms:W3CDTF">2018-08-06T07:22:17Z</dcterms:modified>
</cp:coreProperties>
</file>